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259" r:id="rId3"/>
    <p:sldId id="261" r:id="rId4"/>
    <p:sldId id="262" r:id="rId5"/>
    <p:sldId id="263" r:id="rId6"/>
    <p:sldId id="264" r:id="rId7"/>
    <p:sldId id="265" r:id="rId8"/>
    <p:sldId id="266" r:id="rId9"/>
    <p:sldId id="361"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5" r:id="rId37"/>
    <p:sldId id="296" r:id="rId38"/>
    <p:sldId id="297" r:id="rId39"/>
    <p:sldId id="362" r:id="rId40"/>
    <p:sldId id="363" r:id="rId41"/>
    <p:sldId id="368" r:id="rId42"/>
    <p:sldId id="298" r:id="rId43"/>
    <p:sldId id="299" r:id="rId44"/>
    <p:sldId id="300" r:id="rId45"/>
    <p:sldId id="301" r:id="rId46"/>
    <p:sldId id="302" r:id="rId47"/>
    <p:sldId id="303"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64" r:id="rId70"/>
    <p:sldId id="327" r:id="rId71"/>
    <p:sldId id="328" r:id="rId72"/>
    <p:sldId id="329" r:id="rId73"/>
    <p:sldId id="330" r:id="rId74"/>
    <p:sldId id="331" r:id="rId75"/>
    <p:sldId id="332" r:id="rId76"/>
    <p:sldId id="333" r:id="rId77"/>
    <p:sldId id="334" r:id="rId78"/>
    <p:sldId id="335" r:id="rId79"/>
    <p:sldId id="336" r:id="rId80"/>
    <p:sldId id="338" r:id="rId81"/>
    <p:sldId id="339" r:id="rId82"/>
    <p:sldId id="340" r:id="rId83"/>
    <p:sldId id="343" r:id="rId84"/>
    <p:sldId id="341" r:id="rId85"/>
    <p:sldId id="344" r:id="rId86"/>
    <p:sldId id="345" r:id="rId87"/>
    <p:sldId id="346" r:id="rId88"/>
    <p:sldId id="347" r:id="rId89"/>
    <p:sldId id="348" r:id="rId90"/>
    <p:sldId id="349" r:id="rId91"/>
    <p:sldId id="350" r:id="rId92"/>
    <p:sldId id="365" r:id="rId93"/>
    <p:sldId id="352" r:id="rId94"/>
    <p:sldId id="353" r:id="rId95"/>
    <p:sldId id="354" r:id="rId96"/>
    <p:sldId id="366" r:id="rId97"/>
    <p:sldId id="367" r:id="rId98"/>
    <p:sldId id="355" r:id="rId99"/>
    <p:sldId id="356" r:id="rId100"/>
    <p:sldId id="357" r:id="rId101"/>
    <p:sldId id="358" r:id="rId102"/>
    <p:sldId id="359" r:id="rId103"/>
    <p:sldId id="360"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1" autoAdjust="0"/>
  </p:normalViewPr>
  <p:slideViewPr>
    <p:cSldViewPr>
      <p:cViewPr>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09/03/2015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23A59F-B0A3-0349-A544-93B9E96870EC}"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B02DCEE-02B9-384E-8388-3C04BD6DDC17}"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77E359-42DA-3D48-BD9A-D5092ABAE453}" type="slidenum">
              <a:rPr lang="en-GB" sz="1200"/>
              <a:pPr eaLnBrk="1" hangingPunct="1"/>
              <a:t>13</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52F1C22-6C18-0042-BF80-60455C85A95C}" type="slidenum">
              <a:rPr lang="en-US" sz="1200">
                <a:latin typeface="Times" charset="0"/>
              </a:rPr>
              <a:pPr algn="r"/>
              <a:t>13</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E9B1B1-12E9-0E42-85EE-FE7B7842EA71}" type="slidenum">
              <a:rPr lang="en-GB" sz="1200"/>
              <a:pPr eaLnBrk="1" hangingPunct="1"/>
              <a:t>14</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EB409A-1472-BC43-89F6-C1680D7426F2}" type="slidenum">
              <a:rPr lang="en-US" sz="1200">
                <a:latin typeface="Times" charset="0"/>
              </a:rPr>
              <a:pPr algn="r"/>
              <a:t>14</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A4E7F7-725F-0C4E-A8E2-D16260717535}" type="slidenum">
              <a:rPr lang="en-GB" sz="1200"/>
              <a:pPr eaLnBrk="1" hangingPunct="1"/>
              <a:t>15</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EEF7AA4-B4F2-2240-9F60-1B47EF7EE1F1}" type="slidenum">
              <a:rPr lang="en-US" sz="1200">
                <a:latin typeface="Times" charset="0"/>
              </a:rPr>
              <a:pPr algn="r"/>
              <a:t>15</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A3C9F6-66A3-7C43-8EA5-F24ED19AF891}" type="slidenum">
              <a:rPr lang="en-GB" sz="1200"/>
              <a:pPr eaLnBrk="1" hangingPunct="1"/>
              <a:t>16</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F3AD6E6-6902-7343-A986-7C5EEEA8F8FF}" type="slidenum">
              <a:rPr lang="en-US" sz="1200">
                <a:latin typeface="Times" charset="0"/>
              </a:rPr>
              <a:pPr algn="r"/>
              <a:t>16</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BBB774-86FE-4E4F-834B-F922F31B7A4C}" type="slidenum">
              <a:rPr lang="en-GB" sz="1200"/>
              <a:pPr eaLnBrk="1" hangingPunct="1"/>
              <a:t>17</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72F4C5E-1064-FC4F-BD29-81B582271306}" type="slidenum">
              <a:rPr lang="en-US" sz="1200">
                <a:latin typeface="Times" charset="0"/>
              </a:rPr>
              <a:pPr algn="r"/>
              <a:t>17</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3AD93A-9B07-2B4A-B6E5-05C463F254E7}" type="slidenum">
              <a:rPr lang="en-GB" sz="1200"/>
              <a:pPr eaLnBrk="1" hangingPunct="1"/>
              <a:t>18</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E16FFD8-3EDE-CA44-AFC1-246B6B667D43}" type="slidenum">
              <a:rPr lang="en-US" sz="1200">
                <a:latin typeface="Times" charset="0"/>
              </a:rPr>
              <a:pPr algn="r"/>
              <a:t>18</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CB80A5-EC79-B543-9B67-1564D18A98EA}" type="slidenum">
              <a:rPr lang="en-GB" sz="1200"/>
              <a:pPr eaLnBrk="1" hangingPunct="1"/>
              <a:t>20</a:t>
            </a:fld>
            <a:endParaRPr lang="en-GB" sz="1200"/>
          </a:p>
        </p:txBody>
      </p:sp>
      <p:sp>
        <p:nvSpPr>
          <p:cNvPr id="522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56C4E54-FCBD-994C-8A7E-B27845D21D22}" type="slidenum">
              <a:rPr lang="en-US" sz="1200">
                <a:latin typeface="Times" charset="0"/>
              </a:rPr>
              <a:pPr algn="r"/>
              <a:t>20</a:t>
            </a:fld>
            <a:endParaRPr lang="en-US" sz="1200">
              <a:latin typeface="Times"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52A78C-6497-D94B-8EF4-F84CFCAE73F4}" type="slidenum">
              <a:rPr lang="en-GB" sz="1200"/>
              <a:pPr eaLnBrk="1" hangingPunct="1"/>
              <a:t>21</a:t>
            </a:fld>
            <a:endParaRPr lang="en-GB" sz="1200"/>
          </a:p>
        </p:txBody>
      </p:sp>
      <p:sp>
        <p:nvSpPr>
          <p:cNvPr id="54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6F6F862-8B75-F047-9ED7-E0FDBA3D3DD9}" type="slidenum">
              <a:rPr lang="en-US" sz="1200">
                <a:latin typeface="Times" charset="0"/>
              </a:rPr>
              <a:pPr algn="r"/>
              <a:t>21</a:t>
            </a:fld>
            <a:endParaRPr lang="en-US" sz="1200">
              <a:latin typeface="Times"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AECB60-7050-FB4E-876B-2DD56488FC18}" type="slidenum">
              <a:rPr lang="en-GB" sz="1200"/>
              <a:pPr eaLnBrk="1" hangingPunct="1"/>
              <a:t>22</a:t>
            </a:fld>
            <a:endParaRPr lang="en-GB" sz="1200"/>
          </a:p>
        </p:txBody>
      </p:sp>
      <p:sp>
        <p:nvSpPr>
          <p:cNvPr id="56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9AC265A-90BD-894D-9973-54D14B037A32}" type="slidenum">
              <a:rPr lang="en-US" sz="1200">
                <a:latin typeface="Times" charset="0"/>
              </a:rPr>
              <a:pPr algn="r"/>
              <a:t>22</a:t>
            </a:fld>
            <a:endParaRPr lang="en-US" sz="1200">
              <a:latin typeface="Times" charset="0"/>
            </a:endParaRPr>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CFD34F-7B65-D645-8287-6AF5CD8E6258}" type="slidenum">
              <a:rPr lang="en-GB" sz="1200"/>
              <a:pPr eaLnBrk="1" hangingPunct="1"/>
              <a:t>23</a:t>
            </a:fld>
            <a:endParaRPr lang="en-GB" sz="1200"/>
          </a:p>
        </p:txBody>
      </p:sp>
      <p:sp>
        <p:nvSpPr>
          <p:cNvPr id="58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C6F3347-EB15-2048-9559-AD59445705BD}" type="slidenum">
              <a:rPr lang="en-US" sz="1200">
                <a:latin typeface="Times" charset="0"/>
              </a:rPr>
              <a:pPr algn="r"/>
              <a:t>23</a:t>
            </a:fld>
            <a:endParaRPr lang="en-US" sz="1200">
              <a:latin typeface="Times"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F0BBB-3148-E94D-AE8A-7CBF37FBE285}" type="slidenum">
              <a:rPr lang="en-GB" sz="1200"/>
              <a:pPr eaLnBrk="1" hangingPunct="1"/>
              <a:t>3</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0EBB97-051C-3D40-9772-34F1DBD1D6C6}" type="slidenum">
              <a:rPr lang="en-US" sz="1200">
                <a:latin typeface="Times" charset="0"/>
              </a:rPr>
              <a:pPr algn="r"/>
              <a:t>3</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CEB461-1CF8-CF42-A585-B6819997F228}" type="slidenum">
              <a:rPr lang="en-GB" sz="1200"/>
              <a:pPr eaLnBrk="1" hangingPunct="1"/>
              <a:t>24</a:t>
            </a:fld>
            <a:endParaRPr lang="en-GB" sz="1200"/>
          </a:p>
        </p:txBody>
      </p:sp>
      <p:sp>
        <p:nvSpPr>
          <p:cNvPr id="60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F85EFA-B25B-9447-92DC-F3DBDB09ED19}" type="slidenum">
              <a:rPr lang="en-US" sz="1200">
                <a:latin typeface="Times" charset="0"/>
              </a:rPr>
              <a:pPr algn="r"/>
              <a:t>24</a:t>
            </a:fld>
            <a:endParaRPr lang="en-US" sz="1200">
              <a:latin typeface="Times" charset="0"/>
            </a:endParaRPr>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336C9B-BC7B-D745-99F0-87CD661EE559}" type="slidenum">
              <a:rPr lang="en-GB" sz="1200"/>
              <a:pPr eaLnBrk="1" hangingPunct="1"/>
              <a:t>25</a:t>
            </a:fld>
            <a:endParaRPr lang="en-GB" sz="1200"/>
          </a:p>
        </p:txBody>
      </p:sp>
      <p:sp>
        <p:nvSpPr>
          <p:cNvPr id="624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6BE38F-8FC1-FD41-A34B-7F3C5DCACCEC}" type="slidenum">
              <a:rPr lang="en-US" sz="1200">
                <a:latin typeface="Times" charset="0"/>
              </a:rPr>
              <a:pPr algn="r"/>
              <a:t>25</a:t>
            </a:fld>
            <a:endParaRPr lang="en-US" sz="1200">
              <a:latin typeface="Times" charset="0"/>
            </a:endParaRP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29675C-D080-E143-B0FD-E763740633F2}" type="slidenum">
              <a:rPr lang="en-GB" sz="1200"/>
              <a:pPr eaLnBrk="1" hangingPunct="1"/>
              <a:t>26</a:t>
            </a:fld>
            <a:endParaRPr lang="en-GB" sz="1200"/>
          </a:p>
        </p:txBody>
      </p:sp>
      <p:sp>
        <p:nvSpPr>
          <p:cNvPr id="645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E9E2D6F-F17B-8643-8059-348458BBE528}" type="slidenum">
              <a:rPr lang="en-US" sz="1200">
                <a:latin typeface="Times" charset="0"/>
              </a:rPr>
              <a:pPr algn="r"/>
              <a:t>26</a:t>
            </a:fld>
            <a:endParaRPr lang="en-US" sz="1200">
              <a:latin typeface="Times"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18B77-874F-CA45-98D9-0AC193D8EC6B}" type="slidenum">
              <a:rPr lang="en-GB" sz="1200"/>
              <a:pPr eaLnBrk="1" hangingPunct="1"/>
              <a:t>27</a:t>
            </a:fld>
            <a:endParaRPr lang="en-GB" sz="1200"/>
          </a:p>
        </p:txBody>
      </p:sp>
      <p:sp>
        <p:nvSpPr>
          <p:cNvPr id="665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F99D38-502E-314E-83B7-8AF997CE6AD0}" type="slidenum">
              <a:rPr lang="en-US" sz="1200">
                <a:latin typeface="Times" charset="0"/>
              </a:rPr>
              <a:pPr algn="r"/>
              <a:t>27</a:t>
            </a:fld>
            <a:endParaRPr lang="en-US" sz="1200">
              <a:latin typeface="Times"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A1C42F-79F0-7446-AD3C-A48A35438D3E}" type="slidenum">
              <a:rPr lang="en-GB" sz="1200"/>
              <a:pPr eaLnBrk="1" hangingPunct="1"/>
              <a:t>28</a:t>
            </a:fld>
            <a:endParaRPr lang="en-GB" sz="1200"/>
          </a:p>
        </p:txBody>
      </p:sp>
      <p:sp>
        <p:nvSpPr>
          <p:cNvPr id="686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B5E9AE9-DE5B-B74C-ABBC-76D6717C9B3D}" type="slidenum">
              <a:rPr lang="en-US" sz="1200">
                <a:latin typeface="Times" charset="0"/>
              </a:rPr>
              <a:pPr algn="r"/>
              <a:t>28</a:t>
            </a:fld>
            <a:endParaRPr lang="en-US" sz="1200">
              <a:latin typeface="Times" charset="0"/>
            </a:endParaRPr>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t>Add new figure</a:t>
            </a:r>
            <a:r>
              <a:rPr lang="en-US" baseline="0" dirty="0" smtClean="0"/>
              <a:t> 6.13</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CE64F-8269-DC43-B353-8301A81CD389}" type="slidenum">
              <a:rPr lang="en-GB" sz="1200"/>
              <a:pPr eaLnBrk="1" hangingPunct="1"/>
              <a:t>29</a:t>
            </a:fld>
            <a:endParaRPr lang="en-GB" sz="1200"/>
          </a:p>
        </p:txBody>
      </p:sp>
      <p:sp>
        <p:nvSpPr>
          <p:cNvPr id="706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69B18E-31FD-014C-99FC-74D0DA1637AB}" type="slidenum">
              <a:rPr lang="en-US" sz="1200">
                <a:latin typeface="Times" charset="0"/>
              </a:rPr>
              <a:pPr algn="r"/>
              <a:t>29</a:t>
            </a:fld>
            <a:endParaRPr lang="en-US" sz="1200">
              <a:latin typeface="Times" charset="0"/>
            </a:endParaRP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785338-2E0E-8A4D-9572-8B6860EC9935}" type="slidenum">
              <a:rPr lang="en-GB" sz="1200"/>
              <a:pPr eaLnBrk="1" hangingPunct="1"/>
              <a:t>30</a:t>
            </a:fld>
            <a:endParaRPr lang="en-GB" sz="1200"/>
          </a:p>
        </p:txBody>
      </p:sp>
      <p:sp>
        <p:nvSpPr>
          <p:cNvPr id="727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79CC30F-5D7D-1246-98C9-44E79EF36666}" type="slidenum">
              <a:rPr lang="en-US" sz="1200">
                <a:latin typeface="Times" charset="0"/>
              </a:rPr>
              <a:pPr algn="r"/>
              <a:t>30</a:t>
            </a:fld>
            <a:endParaRPr lang="en-US" sz="1200">
              <a:latin typeface="Times"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4A7F37F-031E-A74E-8CAC-0B5DCFCD8C17}" type="slidenum">
              <a:rPr lang="en-GB" sz="1200"/>
              <a:pPr eaLnBrk="1" hangingPunct="1"/>
              <a:t>31</a:t>
            </a:fld>
            <a:endParaRPr lang="en-GB" sz="1200"/>
          </a:p>
        </p:txBody>
      </p:sp>
      <p:sp>
        <p:nvSpPr>
          <p:cNvPr id="747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EE8E953-009F-D548-BFE9-C5FDA9356A12}" type="slidenum">
              <a:rPr lang="en-US" sz="1200">
                <a:latin typeface="Times" charset="0"/>
              </a:rPr>
              <a:pPr algn="r"/>
              <a:t>31</a:t>
            </a:fld>
            <a:endParaRPr lang="en-US" sz="1200">
              <a:latin typeface="Times" charset="0"/>
            </a:endParaRP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B0E0C8-AF5F-3141-9CC5-22E438B34C33}" type="slidenum">
              <a:rPr lang="en-GB" sz="1200"/>
              <a:pPr eaLnBrk="1" hangingPunct="1"/>
              <a:t>32</a:t>
            </a:fld>
            <a:endParaRPr lang="en-GB" sz="1200"/>
          </a:p>
        </p:txBody>
      </p:sp>
      <p:sp>
        <p:nvSpPr>
          <p:cNvPr id="768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11411D0-4555-114C-B3F4-AEE836648754}" type="slidenum">
              <a:rPr lang="en-US" sz="1200">
                <a:latin typeface="Times" charset="0"/>
              </a:rPr>
              <a:pPr algn="r"/>
              <a:t>32</a:t>
            </a:fld>
            <a:endParaRPr lang="en-US" sz="1200">
              <a:latin typeface="Times" charset="0"/>
            </a:endParaRP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626512-6824-E74F-913B-D8233BEAF025}" type="slidenum">
              <a:rPr lang="en-GB" sz="1200"/>
              <a:pPr eaLnBrk="1" hangingPunct="1"/>
              <a:t>33</a:t>
            </a:fld>
            <a:endParaRPr lang="en-GB" sz="1200"/>
          </a:p>
        </p:txBody>
      </p:sp>
      <p:sp>
        <p:nvSpPr>
          <p:cNvPr id="788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9577A79-5D9E-814B-93D0-FC4C81C3E3C5}" type="slidenum">
              <a:rPr lang="en-US" sz="1200">
                <a:latin typeface="Times" charset="0"/>
              </a:rPr>
              <a:pPr algn="r"/>
              <a:t>33</a:t>
            </a:fld>
            <a:endParaRPr lang="en-US" sz="1200">
              <a:latin typeface="Times"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32FDB3-D820-314A-8AE8-183B9779AFD4}" type="slidenum">
              <a:rPr lang="en-GB" sz="1200"/>
              <a:pPr eaLnBrk="1" hangingPunct="1"/>
              <a:t>5</a:t>
            </a:fld>
            <a:endParaRPr lang="en-GB" sz="1200"/>
          </a:p>
        </p:txBody>
      </p:sp>
      <p:sp>
        <p:nvSpPr>
          <p:cNvPr id="23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6D8DBE-A799-834C-8D82-AD77D6ADE4D2}" type="slidenum">
              <a:rPr lang="en-US" sz="1200">
                <a:latin typeface="Times" charset="0"/>
              </a:rPr>
              <a:pPr algn="r"/>
              <a:t>5</a:t>
            </a:fld>
            <a:endParaRPr lang="en-US" sz="1200">
              <a:latin typeface="Times" charset="0"/>
            </a:endParaRPr>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50F969-9B09-0B46-B08A-695ADD6CF765}" type="slidenum">
              <a:rPr lang="en-GB" sz="1200"/>
              <a:pPr eaLnBrk="1" hangingPunct="1"/>
              <a:t>34</a:t>
            </a:fld>
            <a:endParaRPr lang="en-GB" sz="1200"/>
          </a:p>
        </p:txBody>
      </p:sp>
      <p:sp>
        <p:nvSpPr>
          <p:cNvPr id="808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45868DA-A94C-D94E-BE18-3DF9B912005B}" type="slidenum">
              <a:rPr lang="en-US" sz="1200">
                <a:latin typeface="Times" charset="0"/>
              </a:rPr>
              <a:pPr algn="r"/>
              <a:t>34</a:t>
            </a:fld>
            <a:endParaRPr lang="en-US" sz="1200">
              <a:latin typeface="Times"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4BC0EA-CA18-F44D-AC7D-DABCE19F5A49}" type="slidenum">
              <a:rPr lang="en-GB" sz="1200"/>
              <a:pPr eaLnBrk="1" hangingPunct="1"/>
              <a:t>35</a:t>
            </a:fld>
            <a:endParaRPr lang="en-GB" sz="120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6A2796-9C9B-0440-BB34-5C72F199D6EA}" type="slidenum">
              <a:rPr lang="en-US" sz="1200">
                <a:latin typeface="Times" charset="0"/>
              </a:rPr>
              <a:pPr algn="r"/>
              <a:t>35</a:t>
            </a:fld>
            <a:endParaRPr lang="en-US" sz="12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ECE5793-5127-7140-BB5A-28CDE240F50B}" type="slidenum">
              <a:rPr lang="en-GB" sz="1200"/>
              <a:pPr eaLnBrk="1" hangingPunct="1"/>
              <a:t>36</a:t>
            </a:fld>
            <a:endParaRPr lang="en-GB" sz="1200"/>
          </a:p>
        </p:txBody>
      </p:sp>
      <p:sp>
        <p:nvSpPr>
          <p:cNvPr id="860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E75E6C-AB4F-8D4A-9EB5-896089EEF754}" type="slidenum">
              <a:rPr lang="en-US" sz="1200">
                <a:latin typeface="Times" charset="0"/>
              </a:rPr>
              <a:pPr algn="r"/>
              <a:t>36</a:t>
            </a:fld>
            <a:endParaRPr lang="en-US" sz="1200">
              <a:latin typeface="Times" charset="0"/>
            </a:endParaRPr>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3F8B10-A183-9F4A-A8CC-E902B1D84748}" type="slidenum">
              <a:rPr lang="en-GB" sz="1200"/>
              <a:pPr eaLnBrk="1" hangingPunct="1"/>
              <a:t>37</a:t>
            </a:fld>
            <a:endParaRPr lang="en-GB" sz="1200"/>
          </a:p>
        </p:txBody>
      </p:sp>
      <p:sp>
        <p:nvSpPr>
          <p:cNvPr id="880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1D569E0-3249-4847-884A-0D661EF2FE2E}" type="slidenum">
              <a:rPr lang="en-US" sz="1200">
                <a:latin typeface="Times" charset="0"/>
              </a:rPr>
              <a:pPr algn="r"/>
              <a:t>37</a:t>
            </a:fld>
            <a:endParaRPr lang="en-US" sz="1200">
              <a:latin typeface="Times" charset="0"/>
            </a:endParaRPr>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smtClean="0"/>
              <a:t>Realism </a:t>
            </a:r>
            <a:r>
              <a:rPr lang="en-GB" dirty="0"/>
              <a:t>versus abstraction?</a:t>
            </a:r>
          </a:p>
          <a:p>
            <a:pPr eaLnBrk="1" hangingPunct="1"/>
            <a:r>
              <a:rPr lang="en-GB" dirty="0"/>
              <a:t>One of the challenges facing interaction designers is whether to use realism or abstraction when designing an interface. This means designing objects either to (</a:t>
            </a:r>
            <a:r>
              <a:rPr lang="en-GB" dirty="0" err="1"/>
              <a:t>i</a:t>
            </a:r>
            <a:r>
              <a:rPr lang="en-GB" dirty="0"/>
              <a:t>) give the illusion of behaving and looking like real-world counterparts or (ii) appear as abstractions of the objects being represented. This concern is particularly relevant when implementing conceptual models that are deliberately based on an analogy with some aspect of the real world. For example, is it preferable to design a desktop to look like a real desktop, a virtual house to look like a real house, or a virtual terrain to look like a real terrain? Or, alternatively, is it more effective to design representations as simple abstract renditions, depicting only a few salient features?</a:t>
            </a:r>
          </a:p>
          <a:p>
            <a:pPr eaLnBrk="1" hangingPunct="1"/>
            <a:r>
              <a:rPr lang="en-GB" dirty="0"/>
              <a:t>One of the main benefits of using realism at the interface is that it can enable people to feel more comfortable when first learning an application. The rationale behind this is that such representations can readily tap into people</a:t>
            </a:r>
            <a:r>
              <a:rPr lang="ja-JP" altLang="en-GB" dirty="0"/>
              <a:t>’</a:t>
            </a:r>
            <a:r>
              <a:rPr lang="en-GB" dirty="0"/>
              <a:t>s understanding of the physical world. Hence, realistic interfaces can help users initially understand the underlying conceptual model. In contrast, overly schematic and abstract representations can appear to be too computer-like and may be off-putting to the newcomer. The advantage of more abstract interfaces, however, is that they can be more efficient to use. Furthermore, the more experienced users become, the more they may find comfortable interfaces no longer to their liking. A dilemma facing designers, therefore, is deciding between creating interfaces to make novice users feel comfortable (but more experienced users less comfortable) and designing interfaces to be effective for more experienced users (but maybe harder to learn by novices).</a:t>
            </a:r>
          </a:p>
          <a:p>
            <a:pPr eaLnBrk="1" hangingPunct="1"/>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40</a:t>
            </a:fld>
            <a:endParaRPr lang="en-GB"/>
          </a:p>
        </p:txBody>
      </p:sp>
    </p:spTree>
    <p:extLst>
      <p:ext uri="{BB962C8B-B14F-4D97-AF65-F5344CB8AC3E}">
        <p14:creationId xmlns:p14="http://schemas.microsoft.com/office/powerpoint/2010/main" val="225555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41</a:t>
            </a:fld>
            <a:endParaRPr lang="en-GB"/>
          </a:p>
        </p:txBody>
      </p:sp>
    </p:spTree>
    <p:extLst>
      <p:ext uri="{BB962C8B-B14F-4D97-AF65-F5344CB8AC3E}">
        <p14:creationId xmlns:p14="http://schemas.microsoft.com/office/powerpoint/2010/main" val="2255555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21088-BAA5-F44B-A90C-6CACD82387C2}" type="slidenum">
              <a:rPr lang="en-GB" sz="1200"/>
              <a:pPr eaLnBrk="1" hangingPunct="1"/>
              <a:t>43</a:t>
            </a:fld>
            <a:endParaRPr lang="en-GB" sz="1200"/>
          </a:p>
        </p:txBody>
      </p:sp>
      <p:sp>
        <p:nvSpPr>
          <p:cNvPr id="921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44AD9C3-3B0D-F247-B2BD-402FB5B6451C}" type="slidenum">
              <a:rPr lang="en-US" sz="1200">
                <a:latin typeface="Times" charset="0"/>
              </a:rPr>
              <a:pPr algn="r"/>
              <a:t>43</a:t>
            </a:fld>
            <a:endParaRPr lang="en-US" sz="1200">
              <a:latin typeface="Times" charset="0"/>
            </a:endParaRPr>
          </a:p>
        </p:txBody>
      </p:sp>
      <p:sp>
        <p:nvSpPr>
          <p:cNvPr id="92164" name="Rectangle 2"/>
          <p:cNvSpPr>
            <a:spLocks noGrp="1" noRot="1" noChangeAspect="1" noChangeArrowheads="1" noTextEdit="1"/>
          </p:cNvSpPr>
          <p:nvPr>
            <p:ph type="sldImg"/>
          </p:nvPr>
        </p:nvSpPr>
        <p:spPr>
          <a:ln/>
        </p:spPr>
      </p:sp>
      <p:sp>
        <p:nvSpPr>
          <p:cNvPr id="921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BF764E-C228-C949-A300-A27833516103}" type="slidenum">
              <a:rPr lang="en-GB" sz="1200"/>
              <a:pPr eaLnBrk="1" hangingPunct="1"/>
              <a:t>44</a:t>
            </a:fld>
            <a:endParaRPr lang="en-GB" sz="120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D87E417-1F48-174D-950A-99FC7C132B11}" type="slidenum">
              <a:rPr lang="en-US" sz="1200">
                <a:latin typeface="Times" charset="0"/>
              </a:rPr>
              <a:pPr algn="r"/>
              <a:t>44</a:t>
            </a:fld>
            <a:endParaRPr lang="en-US" sz="120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48A31C-C233-874A-8DF3-361DE7D299A5}" type="slidenum">
              <a:rPr lang="en-GB" sz="1200"/>
              <a:pPr eaLnBrk="1" hangingPunct="1"/>
              <a:t>45</a:t>
            </a:fld>
            <a:endParaRPr lang="en-GB" sz="1200"/>
          </a:p>
        </p:txBody>
      </p:sp>
      <p:sp>
        <p:nvSpPr>
          <p:cNvPr id="96259" name="Slide Image Placeholder 1"/>
          <p:cNvSpPr>
            <a:spLocks noGrp="1" noRot="1" noChangeAspect="1" noTextEdit="1"/>
          </p:cNvSpPr>
          <p:nvPr>
            <p:ph type="sldImg"/>
          </p:nvPr>
        </p:nvSpPr>
        <p:spPr>
          <a:ln/>
        </p:spPr>
      </p:sp>
      <p:sp>
        <p:nvSpPr>
          <p:cNvPr id="9626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Web advertising has become pervasive and invasive. Advertisers realized how effective flashing and animated ads were for promoting their products, taking inspiration from the animated neon light adverts used in city centers, such as London</a:t>
            </a:r>
            <a:r>
              <a:rPr lang="ja-JP" altLang="en-GB"/>
              <a:t>’</a:t>
            </a:r>
            <a:r>
              <a:rPr lang="en-GB"/>
              <a:t>s Piccadilly Circus. But since the banner ads (the 728 x 90 pixel ads that were placed at the top of web pages) emerged in the 90s, they have become even more cunning and aggressive in their tactics. In addition to designing even flashier banner ads, more intrusive kinds of web ads have begun to appear on our screens. Short movies and garish cartoon animations – often with sound – now pop up in floating windows that zoom into view or tagged on at the front end of a online newspaper or magazine news videoclip. Moreover, this new breed of in-your-face web ads often requires the user to either sit and wait till it ends or find a checkbox to close the window down. This can be really annoying to have to do especially when multiple ad windows open up. Sites that provide free services, such as Facebook, YouTube and Gmail, have also become populated with web ads. Many people choose to ignore them or simply put up with them. However, as advertisers get even more aggressive in their tactics there will be a point where that will become harder to do. The problem is advertisers pay significant revenues to online companies to have their adverts placed on their websites entitling them to say where, what and how they should appear </a:t>
            </a:r>
          </a:p>
        </p:txBody>
      </p:sp>
      <p:sp>
        <p:nvSpPr>
          <p:cNvPr id="9626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9553AD8-3695-7C40-8B90-53DAA6B22916}" type="slidenum">
              <a:rPr lang="en-US" sz="1200">
                <a:latin typeface="Times" charset="0"/>
              </a:rPr>
              <a:pPr algn="r"/>
              <a:t>45</a:t>
            </a:fld>
            <a:endParaRPr lang="en-US" sz="120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837C80-87C6-C342-82C0-C1CD5BD54C89}" type="slidenum">
              <a:rPr lang="en-GB" sz="1200"/>
              <a:pPr eaLnBrk="1" hangingPunct="1"/>
              <a:t>46</a:t>
            </a:fld>
            <a:endParaRPr lang="en-GB" sz="1200"/>
          </a:p>
        </p:txBody>
      </p:sp>
      <p:sp>
        <p:nvSpPr>
          <p:cNvPr id="983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E0091C-D492-9E4E-A761-B71309CAB6F2}" type="slidenum">
              <a:rPr lang="en-US" sz="1200">
                <a:latin typeface="Times" charset="0"/>
              </a:rPr>
              <a:pPr algn="r"/>
              <a:t>46</a:t>
            </a:fld>
            <a:endParaRPr lang="en-US" sz="1200">
              <a:latin typeface="Times" charset="0"/>
            </a:endParaRPr>
          </a:p>
        </p:txBody>
      </p:sp>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A7A995-F1AD-9743-B9E5-56AF89F96CE9}" type="slidenum">
              <a:rPr lang="en-GB" sz="1200"/>
              <a:pPr eaLnBrk="1" hangingPunct="1"/>
              <a:t>6</a:t>
            </a:fld>
            <a:endParaRPr lang="en-GB" sz="1200"/>
          </a:p>
        </p:txBody>
      </p:sp>
      <p:sp>
        <p:nvSpPr>
          <p:cNvPr id="25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F82D68F-2572-BA43-815D-6AD14ADF6C82}" type="slidenum">
              <a:rPr lang="en-US" sz="1200">
                <a:latin typeface="Times" charset="0"/>
              </a:rPr>
              <a:pPr algn="r"/>
              <a:t>6</a:t>
            </a:fld>
            <a:endParaRPr lang="en-US" sz="1200">
              <a:latin typeface="Times" charset="0"/>
            </a:endParaRPr>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335768-B46D-AE45-BB0F-4F5DAD452216}" type="slidenum">
              <a:rPr lang="en-GB" sz="1200"/>
              <a:pPr eaLnBrk="1" hangingPunct="1"/>
              <a:t>47</a:t>
            </a:fld>
            <a:endParaRPr lang="en-GB" sz="1200"/>
          </a:p>
        </p:txBody>
      </p:sp>
      <p:sp>
        <p:nvSpPr>
          <p:cNvPr id="1003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61F1ADA-3699-C64E-890F-7A700AF3B87F}" type="slidenum">
              <a:rPr lang="en-US" sz="1200">
                <a:latin typeface="Times" charset="0"/>
              </a:rPr>
              <a:pPr algn="r"/>
              <a:t>47</a:t>
            </a:fld>
            <a:endParaRPr lang="en-US" sz="1200">
              <a:latin typeface="Times" charset="0"/>
            </a:endParaRPr>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49</a:t>
            </a:fld>
            <a:endParaRPr lang="en-GB"/>
          </a:p>
        </p:txBody>
      </p:sp>
    </p:spTree>
    <p:extLst>
      <p:ext uri="{BB962C8B-B14F-4D97-AF65-F5344CB8AC3E}">
        <p14:creationId xmlns:p14="http://schemas.microsoft.com/office/powerpoint/2010/main" val="2717781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F685CB-178D-AF47-9996-60A0E42C3D54}" type="slidenum">
              <a:rPr lang="en-GB" sz="1200"/>
              <a:pPr eaLnBrk="1" hangingPunct="1"/>
              <a:t>50</a:t>
            </a:fld>
            <a:endParaRPr lang="en-GB" sz="1200"/>
          </a:p>
        </p:txBody>
      </p:sp>
      <p:sp>
        <p:nvSpPr>
          <p:cNvPr id="106499" name="Slide Image Placeholder 1"/>
          <p:cNvSpPr>
            <a:spLocks noGrp="1" noRot="1" noChangeAspect="1" noTextEdit="1"/>
          </p:cNvSpPr>
          <p:nvPr>
            <p:ph type="sldImg"/>
          </p:nvPr>
        </p:nvSpPr>
        <p:spPr>
          <a:ln/>
        </p:spPr>
      </p:sp>
      <p:sp>
        <p:nvSpPr>
          <p:cNvPr id="10650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
        <p:nvSpPr>
          <p:cNvPr id="10650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14730FE-A9D4-0941-BE82-A9B0D033D5FA}" type="slidenum">
              <a:rPr lang="en-US" sz="1200">
                <a:latin typeface="Times" charset="0"/>
              </a:rPr>
              <a:pPr algn="r"/>
              <a:t>50</a:t>
            </a:fld>
            <a:endParaRPr lang="en-US" sz="1200">
              <a:latin typeface="Time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65B629-1492-C344-B406-D6EC69322F98}" type="slidenum">
              <a:rPr lang="en-GB" sz="1200"/>
              <a:pPr eaLnBrk="1" hangingPunct="1"/>
              <a:t>51</a:t>
            </a:fld>
            <a:endParaRPr lang="en-GB" sz="120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FA8D1B0-12F8-2340-AB73-5CEE10040FF1}" type="slidenum">
              <a:rPr lang="en-US" sz="1200">
                <a:latin typeface="Times" charset="0"/>
              </a:rPr>
              <a:pPr algn="r"/>
              <a:t>51</a:t>
            </a:fld>
            <a:endParaRPr lang="en-US" sz="120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53</a:t>
            </a:fld>
            <a:endParaRPr lang="en-GB"/>
          </a:p>
        </p:txBody>
      </p:sp>
    </p:spTree>
    <p:extLst>
      <p:ext uri="{BB962C8B-B14F-4D97-AF65-F5344CB8AC3E}">
        <p14:creationId xmlns:p14="http://schemas.microsoft.com/office/powerpoint/2010/main" val="372407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54</a:t>
            </a:fld>
            <a:endParaRPr lang="en-GB"/>
          </a:p>
        </p:txBody>
      </p:sp>
    </p:spTree>
    <p:extLst>
      <p:ext uri="{BB962C8B-B14F-4D97-AF65-F5344CB8AC3E}">
        <p14:creationId xmlns:p14="http://schemas.microsoft.com/office/powerpoint/2010/main" val="1265346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F4035-8C1B-BC48-B1AD-444EC19EE69F}" type="slidenum">
              <a:rPr lang="en-GB" sz="1200"/>
              <a:pPr eaLnBrk="1" hangingPunct="1"/>
              <a:t>55</a:t>
            </a:fld>
            <a:endParaRPr lang="en-GB" sz="1200"/>
          </a:p>
        </p:txBody>
      </p:sp>
      <p:sp>
        <p:nvSpPr>
          <p:cNvPr id="1136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648F96A-F32F-C444-A663-8B30FC05C9B5}" type="slidenum">
              <a:rPr lang="en-US" sz="1200">
                <a:latin typeface="Times" charset="0"/>
              </a:rPr>
              <a:pPr algn="r"/>
              <a:t>55</a:t>
            </a:fld>
            <a:endParaRPr lang="en-US" sz="1200">
              <a:latin typeface="Times" charset="0"/>
            </a:endParaRPr>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D63ADB-3FAA-A74A-AE5B-B71CD39F838B}" type="slidenum">
              <a:rPr lang="en-GB" sz="1200"/>
              <a:pPr eaLnBrk="1" hangingPunct="1"/>
              <a:t>56</a:t>
            </a:fld>
            <a:endParaRPr lang="en-GB" sz="1200"/>
          </a:p>
        </p:txBody>
      </p:sp>
      <p:sp>
        <p:nvSpPr>
          <p:cNvPr id="1177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681C9E-186B-0548-A46F-826D49C07686}" type="slidenum">
              <a:rPr lang="en-US" sz="1200">
                <a:latin typeface="Times" charset="0"/>
              </a:rPr>
              <a:pPr algn="r"/>
              <a:t>56</a:t>
            </a:fld>
            <a:endParaRPr lang="en-US" sz="1200">
              <a:latin typeface="Times" charset="0"/>
            </a:endParaRPr>
          </a:p>
        </p:txBody>
      </p:sp>
      <p:sp>
        <p:nvSpPr>
          <p:cNvPr id="117764" name="Rectangle 2"/>
          <p:cNvSpPr>
            <a:spLocks noGrp="1" noRot="1" noChangeAspect="1" noChangeArrowheads="1" noTextEdit="1"/>
          </p:cNvSpPr>
          <p:nvPr>
            <p:ph type="sldImg"/>
          </p:nvPr>
        </p:nvSpPr>
        <p:spPr>
          <a:ln/>
        </p:spPr>
      </p:sp>
      <p:sp>
        <p:nvSpPr>
          <p:cNvPr id="1177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Mobile interfaces typically have a small screen and limited control space. Designers have to think carefully about what type of dedicated controls (i.e. hard wired) to use, where to place them on the device, and then how to map them onto the software. Applications designed for mobile interfaces need to take into account that navigation will be restricted and text input entry slow, whether using touch, pen or keypad input. The use of vertical and horizontal scrolling provides a rapid way of scanning though images, menus and lists. A number of mobile browsers have also been developed that allow users to view and navigate the internet, magazines or other media, in a more streamlined way compared with how it is typically viewed via PC-based web browsers. For example, Edge Browser was one the first mobile phone browser apps to not have an address bar or navigation buttons. The trade-off, however, is it makes it less obvious how to perform the functions that are no longer visible on the screen. </a:t>
            </a:r>
          </a:p>
          <a:p>
            <a:pPr eaLnBrk="1" hangingPunct="1"/>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12F496-1030-F142-B66F-3BC2CBEDC283}" type="slidenum">
              <a:rPr lang="en-GB" sz="1200"/>
              <a:pPr eaLnBrk="1" hangingPunct="1"/>
              <a:t>57</a:t>
            </a:fld>
            <a:endParaRPr lang="en-GB" sz="1200"/>
          </a:p>
        </p:txBody>
      </p:sp>
      <p:sp>
        <p:nvSpPr>
          <p:cNvPr id="1198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F47DDCA-D03A-614A-9347-7562348E4AC2}" type="slidenum">
              <a:rPr lang="en-US" sz="1200">
                <a:latin typeface="Times" charset="0"/>
              </a:rPr>
              <a:pPr algn="r"/>
              <a:t>57</a:t>
            </a:fld>
            <a:endParaRPr lang="en-US" sz="1200">
              <a:latin typeface="Times" charset="0"/>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99E079-D8FF-104F-B404-3F670B7E68C2}" type="slidenum">
              <a:rPr lang="en-GB" sz="1200"/>
              <a:pPr eaLnBrk="1" hangingPunct="1"/>
              <a:t>58</a:t>
            </a:fld>
            <a:endParaRPr lang="en-GB" sz="1200"/>
          </a:p>
        </p:txBody>
      </p:sp>
      <p:sp>
        <p:nvSpPr>
          <p:cNvPr id="1218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657CBC1-3E74-9C42-A214-DCA41E2FFCAE}" type="slidenum">
              <a:rPr lang="en-US" sz="1200">
                <a:latin typeface="Times" charset="0"/>
              </a:rPr>
              <a:pPr algn="r"/>
              <a:t>58</a:t>
            </a:fld>
            <a:endParaRPr lang="en-US" sz="1200">
              <a:latin typeface="Times" charset="0"/>
            </a:endParaRPr>
          </a:p>
        </p:txBody>
      </p:sp>
      <p:sp>
        <p:nvSpPr>
          <p:cNvPr id="121860" name="Rectangle 2"/>
          <p:cNvSpPr>
            <a:spLocks noGrp="1" noRot="1" noChangeAspect="1" noChangeArrowheads="1" noTextEdit="1"/>
          </p:cNvSpPr>
          <p:nvPr>
            <p:ph type="sldImg"/>
          </p:nvPr>
        </p:nvSpPr>
        <p:spPr>
          <a:ln/>
        </p:spPr>
      </p:sp>
      <p:sp>
        <p:nvSpPr>
          <p:cNvPr id="1218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9FB6E-B0EF-884D-B6B4-4AEAD2E952CC}" type="slidenum">
              <a:rPr lang="en-GB" sz="1200"/>
              <a:pPr eaLnBrk="1" hangingPunct="1"/>
              <a:t>7</a:t>
            </a:fld>
            <a:endParaRPr lang="en-GB" sz="1200"/>
          </a:p>
        </p:txBody>
      </p:sp>
      <p:sp>
        <p:nvSpPr>
          <p:cNvPr id="276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2DE10D5-C5FF-4A4D-9D28-609155E06163}" type="slidenum">
              <a:rPr lang="en-US" sz="1200">
                <a:latin typeface="Times" charset="0"/>
              </a:rPr>
              <a:pPr algn="r"/>
              <a:t>7</a:t>
            </a:fld>
            <a:endParaRPr lang="en-US" sz="1200">
              <a:latin typeface="Times"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DCA2B4-5958-704D-9EB8-D78E9C1892C0}" type="slidenum">
              <a:rPr lang="en-GB" sz="1200"/>
              <a:pPr eaLnBrk="1" hangingPunct="1"/>
              <a:t>59</a:t>
            </a:fld>
            <a:endParaRPr lang="en-GB" sz="120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783B8EE-CFD8-5B46-A5F7-90DFBD7A39A9}" type="slidenum">
              <a:rPr lang="en-US" sz="1200">
                <a:latin typeface="Times" charset="0"/>
              </a:rPr>
              <a:pPr algn="r"/>
              <a:t>59</a:t>
            </a:fld>
            <a:endParaRPr lang="en-US" sz="120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95E8AF-E63E-5F46-95F2-D7D1D71D3723}" type="slidenum">
              <a:rPr lang="en-GB" sz="1200"/>
              <a:pPr eaLnBrk="1" hangingPunct="1"/>
              <a:t>60</a:t>
            </a:fld>
            <a:endParaRPr lang="en-GB" sz="120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048274-337C-584B-A198-658113706503}" type="slidenum">
              <a:rPr lang="en-US" sz="1200">
                <a:latin typeface="Times" charset="0"/>
              </a:rPr>
              <a:pPr algn="r"/>
              <a:t>60</a:t>
            </a:fld>
            <a:endParaRPr lang="en-US" sz="12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27F728-130B-7E48-A2BD-F7CF53A9C7A5}" type="slidenum">
              <a:rPr lang="en-GB" sz="1200"/>
              <a:pPr eaLnBrk="1" hangingPunct="1"/>
              <a:t>61</a:t>
            </a:fld>
            <a:endParaRPr lang="en-GB" sz="1200"/>
          </a:p>
        </p:txBody>
      </p:sp>
      <p:sp>
        <p:nvSpPr>
          <p:cNvPr id="1280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426BD4-DB89-AF43-8505-DDFBA2FDB4DA}" type="slidenum">
              <a:rPr lang="en-US" sz="1200">
                <a:latin typeface="Times" charset="0"/>
              </a:rPr>
              <a:pPr algn="r"/>
              <a:t>61</a:t>
            </a:fld>
            <a:endParaRPr lang="en-US" sz="1200">
              <a:latin typeface="Times" charset="0"/>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9FD4B5-40F8-9947-A94C-60DD085E76C8}" type="slidenum">
              <a:rPr lang="en-GB" sz="1200"/>
              <a:pPr eaLnBrk="1" hangingPunct="1"/>
              <a:t>64</a:t>
            </a:fld>
            <a:endParaRPr lang="en-GB" sz="1200"/>
          </a:p>
        </p:txBody>
      </p:sp>
      <p:sp>
        <p:nvSpPr>
          <p:cNvPr id="1320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DFB4AC3-95B8-DA45-87DC-1283C29EBD2C}" type="slidenum">
              <a:rPr lang="en-US" sz="1200">
                <a:latin typeface="Times" charset="0"/>
              </a:rPr>
              <a:pPr algn="r"/>
              <a:t>64</a:t>
            </a:fld>
            <a:endParaRPr lang="en-US" sz="1200">
              <a:latin typeface="Times" charset="0"/>
            </a:endParaRPr>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A21420-431B-DF4E-B8B5-A4C0691334C8}" type="slidenum">
              <a:rPr lang="en-GB" sz="1200"/>
              <a:pPr eaLnBrk="1" hangingPunct="1"/>
              <a:t>65</a:t>
            </a:fld>
            <a:endParaRPr lang="en-GB" sz="1200"/>
          </a:p>
        </p:txBody>
      </p:sp>
      <p:sp>
        <p:nvSpPr>
          <p:cNvPr id="1341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DD2FEFE-041E-0947-A52A-A30686D5630E}" type="slidenum">
              <a:rPr lang="en-US" sz="1200">
                <a:latin typeface="Times" charset="0"/>
              </a:rPr>
              <a:pPr algn="r"/>
              <a:t>65</a:t>
            </a:fld>
            <a:endParaRPr lang="en-US" sz="1200">
              <a:latin typeface="Times"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66</a:t>
            </a:fld>
            <a:endParaRPr lang="en-GB"/>
          </a:p>
        </p:txBody>
      </p:sp>
    </p:spTree>
    <p:extLst>
      <p:ext uri="{BB962C8B-B14F-4D97-AF65-F5344CB8AC3E}">
        <p14:creationId xmlns:p14="http://schemas.microsoft.com/office/powerpoint/2010/main" val="2635744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68</a:t>
            </a:fld>
            <a:endParaRPr lang="en-GB"/>
          </a:p>
        </p:txBody>
      </p:sp>
    </p:spTree>
    <p:extLst>
      <p:ext uri="{BB962C8B-B14F-4D97-AF65-F5344CB8AC3E}">
        <p14:creationId xmlns:p14="http://schemas.microsoft.com/office/powerpoint/2010/main" val="2414053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69</a:t>
            </a:fld>
            <a:endParaRPr lang="en-GB"/>
          </a:p>
        </p:txBody>
      </p:sp>
    </p:spTree>
    <p:extLst>
      <p:ext uri="{BB962C8B-B14F-4D97-AF65-F5344CB8AC3E}">
        <p14:creationId xmlns:p14="http://schemas.microsoft.com/office/powerpoint/2010/main" val="159042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1F0976-DA80-624E-A4C9-72D2E11C8933}" type="slidenum">
              <a:rPr lang="en-GB" sz="1200"/>
              <a:pPr eaLnBrk="1" hangingPunct="1"/>
              <a:t>70</a:t>
            </a:fld>
            <a:endParaRPr lang="en-GB" sz="1200"/>
          </a:p>
        </p:txBody>
      </p:sp>
      <p:sp>
        <p:nvSpPr>
          <p:cNvPr id="139267" name="Slide Image Placeholder 1"/>
          <p:cNvSpPr>
            <a:spLocks noGrp="1" noRot="1" noChangeAspect="1" noTextEdit="1"/>
          </p:cNvSpPr>
          <p:nvPr>
            <p:ph type="sldImg"/>
          </p:nvPr>
        </p:nvSpPr>
        <p:spPr>
          <a:ln/>
        </p:spPr>
      </p:sp>
      <p:sp>
        <p:nvSpPr>
          <p:cNvPr id="139268"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A key design concern for using air-based gestural input is to consider how a computer system recognizes and delineates the user</a:t>
            </a:r>
            <a:r>
              <a:rPr lang="ja-JP" altLang="en-GB"/>
              <a:t>’</a:t>
            </a:r>
            <a:r>
              <a:rPr lang="en-GB"/>
              <a:t>s gestures. In particular, how does it determine the start and end point of a hand or arm movement and how does it know the difference between a deictic gesture (a deliberate pointing movement) and hand waving (an unconscious gesticulation) that is used to emphasize what is being said verbally? Another key design issue is whether holding a control device feels more intuitive for the game or other activity than controller free gestures. Sometimes it clearly is better to be holding something – when for example, hitting a ball with a bat. Other times it may be better hands-free such as when dancing or doing aerobics. </a:t>
            </a:r>
          </a:p>
          <a:p>
            <a:pPr eaLnBrk="1" hangingPunct="1"/>
            <a:endParaRPr lang="en-GB"/>
          </a:p>
        </p:txBody>
      </p:sp>
      <p:sp>
        <p:nvSpPr>
          <p:cNvPr id="13926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250ACB5-FCFD-9F4E-89EB-5E06F7B7089E}" type="slidenum">
              <a:rPr lang="en-US" sz="1200">
                <a:latin typeface="Times" charset="0"/>
              </a:rPr>
              <a:pPr algn="r"/>
              <a:t>70</a:t>
            </a:fld>
            <a:endParaRPr lang="en-US" sz="1200">
              <a:latin typeface="Times"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6C5987-1479-3044-9645-E698E707813C}" type="slidenum">
              <a:rPr lang="en-GB" sz="1200"/>
              <a:pPr eaLnBrk="1" hangingPunct="1"/>
              <a:t>73</a:t>
            </a:fld>
            <a:endParaRPr lang="en-GB" sz="1200"/>
          </a:p>
        </p:txBody>
      </p:sp>
      <p:sp>
        <p:nvSpPr>
          <p:cNvPr id="143363" name="Slide Image Placeholder 1"/>
          <p:cNvSpPr>
            <a:spLocks noGrp="1" noRot="1" noChangeAspect="1" noTextEdit="1"/>
          </p:cNvSpPr>
          <p:nvPr>
            <p:ph type="sldImg"/>
          </p:nvPr>
        </p:nvSpPr>
        <p:spPr>
          <a:ln/>
        </p:spPr>
      </p:sp>
      <p:sp>
        <p:nvSpPr>
          <p:cNvPr id="143364"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Haptics are now commonly used in gaming consoles and controllers to heighten the experience. Haptic feedback is also being developed in clothing and other wearables as a way of simulating being touched, stroked, prodded or buzzed. A promising application area is sensory-motor skills, such as in sports training and learning to play a musical instrument. For example, patterns of vibrations have been played across snowboarders bodies to indicate which moves to take whilst snowboarding. A study reported faster reaction times than when the same instructions were given verbally (Spelmezan </a:t>
            </a:r>
            <a:r>
              <a:rPr lang="en-GB" i="1"/>
              <a:t>et al,</a:t>
            </a:r>
            <a:r>
              <a:rPr lang="en-GB"/>
              <a:t> 2009). A key design question is where best to place the actuators on the body, whether to use a single or a sequence of touches, when to activate, what intensity and how often to use them to make the feeling of being touched convincing (e.g. Jones and Sarter, 2008). Providing continuous haptic feedback would be simply too annoying. People would also habituate too quickly to the feedback. Intermittent buzzes can be effective at key moments when a person needs to attend to something but not necessarily tell them what to do. For example, a study by Johnson </a:t>
            </a:r>
            <a:r>
              <a:rPr lang="en-GB" i="1"/>
              <a:t>et al</a:t>
            </a:r>
            <a:r>
              <a:rPr lang="en-GB"/>
              <a:t> (2010) of a commercially available haptic device, intended to improve posture through giving people a vibrotactile buzz whenever they slouched, found that while the buzzing did not show them how to improve their posture it did improve their body awareness.</a:t>
            </a:r>
          </a:p>
          <a:p>
            <a:pPr eaLnBrk="1" hangingPunct="1"/>
            <a:endParaRPr lang="en-GB"/>
          </a:p>
        </p:txBody>
      </p:sp>
      <p:sp>
        <p:nvSpPr>
          <p:cNvPr id="143365"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340E3AD-4FA0-2545-8037-1224FF6108F7}" type="slidenum">
              <a:rPr lang="en-US" sz="1200">
                <a:latin typeface="Times" charset="0"/>
              </a:rPr>
              <a:pPr algn="r"/>
              <a:t>73</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A14B48-DFAB-4F47-B8D4-874D563051C8}" type="slidenum">
              <a:rPr lang="en-GB" sz="1200"/>
              <a:pPr eaLnBrk="1" hangingPunct="1"/>
              <a:t>8</a:t>
            </a:fld>
            <a:endParaRPr lang="en-GB" sz="120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F9E08A7-7728-6141-B074-4B1462A9A3FE}" type="slidenum">
              <a:rPr lang="en-US" sz="1200">
                <a:latin typeface="Times" charset="0"/>
              </a:rPr>
              <a:pPr algn="r"/>
              <a:t>8</a:t>
            </a:fld>
            <a:endParaRPr lang="en-US" sz="120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2B93-6CC0-6140-AAEB-FC3885A74414}" type="slidenum">
              <a:rPr lang="en-GB" sz="1200"/>
              <a:pPr eaLnBrk="1" hangingPunct="1"/>
              <a:t>76</a:t>
            </a:fld>
            <a:endParaRPr lang="en-GB" sz="1200"/>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A7023CA-59D8-4F45-84F7-893CCBDBB5A2}" type="slidenum">
              <a:rPr lang="en-US" sz="1200">
                <a:latin typeface="Times" charset="0"/>
              </a:rPr>
              <a:pPr algn="r"/>
              <a:t>76</a:t>
            </a:fld>
            <a:endParaRPr lang="en-US" sz="1200">
              <a:latin typeface="Times" charset="0"/>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CAA7247-4DB4-3A4E-B754-4A0421C5136A}" type="slidenum">
              <a:rPr lang="en-GB" sz="1200"/>
              <a:pPr eaLnBrk="1" hangingPunct="1"/>
              <a:t>77</a:t>
            </a:fld>
            <a:endParaRPr lang="en-GB" sz="1200"/>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AC647D4-47C2-704A-BC30-9F687E4D2112}" type="slidenum">
              <a:rPr lang="en-US" sz="1200">
                <a:latin typeface="Times" charset="0"/>
              </a:rPr>
              <a:pPr algn="r"/>
              <a:t>77</a:t>
            </a:fld>
            <a:endParaRPr lang="en-US" sz="1200">
              <a:latin typeface="Times" charset="0"/>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6162B3-4932-ED40-AA3E-281EB862A00B}" type="slidenum">
              <a:rPr lang="en-GB" sz="1200"/>
              <a:pPr eaLnBrk="1" hangingPunct="1"/>
              <a:t>78</a:t>
            </a:fld>
            <a:endParaRPr lang="en-GB" sz="1200"/>
          </a:p>
        </p:txBody>
      </p:sp>
      <p:sp>
        <p:nvSpPr>
          <p:cNvPr id="151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E2B2FA-8302-5247-A48D-DB895FE20E7F}" type="slidenum">
              <a:rPr lang="en-US" sz="1200">
                <a:latin typeface="Times" charset="0"/>
              </a:rPr>
              <a:pPr algn="r"/>
              <a:t>78</a:t>
            </a:fld>
            <a:endParaRPr lang="en-US" sz="1200">
              <a:latin typeface="Times" charset="0"/>
            </a:endParaRPr>
          </a:p>
        </p:txBody>
      </p:sp>
      <p:sp>
        <p:nvSpPr>
          <p:cNvPr id="151556" name="Rectangle 2"/>
          <p:cNvSpPr>
            <a:spLocks noGrp="1" noRot="1" noChangeAspect="1" noChangeArrowheads="1" noTextEdit="1"/>
          </p:cNvSpPr>
          <p:nvPr>
            <p:ph type="sldImg"/>
          </p:nvPr>
        </p:nvSpPr>
        <p:spPr>
          <a:ln/>
        </p:spPr>
      </p:sp>
      <p:sp>
        <p:nvSpPr>
          <p:cNvPr id="1515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2764C7-2554-F447-BAD3-BD03E1DDC5B8}" type="slidenum">
              <a:rPr lang="en-GB" sz="1200"/>
              <a:pPr eaLnBrk="1" hangingPunct="1"/>
              <a:t>79</a:t>
            </a:fld>
            <a:endParaRPr lang="en-GB" sz="1200"/>
          </a:p>
        </p:txBody>
      </p:sp>
      <p:sp>
        <p:nvSpPr>
          <p:cNvPr id="153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BC357A-B5CE-E940-B692-CBE3EB0F36F6}" type="slidenum">
              <a:rPr lang="en-US" sz="1200">
                <a:latin typeface="Times" charset="0"/>
              </a:rPr>
              <a:pPr algn="r"/>
              <a:t>79</a:t>
            </a:fld>
            <a:endParaRPr lang="en-US" sz="1200">
              <a:latin typeface="Times" charset="0"/>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6FB0A5-7A2D-DC40-8EAC-79AE60C3305F}" type="slidenum">
              <a:rPr lang="en-GB" sz="1200"/>
              <a:pPr eaLnBrk="1" hangingPunct="1"/>
              <a:t>80</a:t>
            </a:fld>
            <a:endParaRPr lang="en-GB" sz="1200"/>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CA9807E-2CE2-3A4D-9B3F-1E654098FDF5}" type="slidenum">
              <a:rPr lang="en-US" sz="1200">
                <a:latin typeface="Times" charset="0"/>
              </a:rPr>
              <a:pPr algn="r"/>
              <a:t>80</a:t>
            </a:fld>
            <a:endParaRPr lang="en-US" sz="1200">
              <a:latin typeface="Times" charset="0"/>
            </a:endParaRPr>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380190-1026-6B4C-8FF7-4D4F9721D4BF}" type="slidenum">
              <a:rPr lang="en-GB" sz="1200"/>
              <a:pPr eaLnBrk="1" hangingPunct="1"/>
              <a:t>81</a:t>
            </a:fld>
            <a:endParaRPr lang="en-GB" sz="1200"/>
          </a:p>
        </p:txBody>
      </p:sp>
      <p:sp>
        <p:nvSpPr>
          <p:cNvPr id="159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E49157-75BD-2D4F-8D1E-5C6A87C9262A}" type="slidenum">
              <a:rPr lang="en-US" sz="1200">
                <a:latin typeface="Times" charset="0"/>
              </a:rPr>
              <a:pPr algn="r"/>
              <a:t>81</a:t>
            </a:fld>
            <a:endParaRPr lang="en-US" sz="1200">
              <a:latin typeface="Times" charset="0"/>
            </a:endParaRPr>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7BA484-68B8-0A41-BFEF-35950ECADEC4}" type="slidenum">
              <a:rPr lang="en-GB" sz="1200"/>
              <a:pPr eaLnBrk="1" hangingPunct="1"/>
              <a:t>82</a:t>
            </a:fld>
            <a:endParaRPr lang="en-GB" sz="1200"/>
          </a:p>
        </p:txBody>
      </p:sp>
      <p:sp>
        <p:nvSpPr>
          <p:cNvPr id="1617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D7F9788-9E97-F248-8532-EC60C2B1AB99}" type="slidenum">
              <a:rPr lang="en-US" sz="1200">
                <a:latin typeface="Times" charset="0"/>
              </a:rPr>
              <a:pPr algn="r"/>
              <a:t>82</a:t>
            </a:fld>
            <a:endParaRPr lang="en-US" sz="1200">
              <a:latin typeface="Times" charset="0"/>
            </a:endParaRPr>
          </a:p>
        </p:txBody>
      </p:sp>
      <p:sp>
        <p:nvSpPr>
          <p:cNvPr id="161796" name="Rectangle 2"/>
          <p:cNvSpPr>
            <a:spLocks noGrp="1" noRot="1" noChangeAspect="1" noChangeArrowheads="1" noTextEdit="1"/>
          </p:cNvSpPr>
          <p:nvPr>
            <p:ph type="sldImg"/>
          </p:nvPr>
        </p:nvSpPr>
        <p:spPr>
          <a:ln/>
        </p:spPr>
      </p:sp>
      <p:sp>
        <p:nvSpPr>
          <p:cNvPr id="1617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E19CE8-1C12-EC47-9C8F-ED6F9F8AAAD6}" type="slidenum">
              <a:rPr lang="en-GB" sz="1200"/>
              <a:pPr eaLnBrk="1" hangingPunct="1"/>
              <a:t>83</a:t>
            </a:fld>
            <a:endParaRPr lang="en-GB" sz="1200"/>
          </a:p>
        </p:txBody>
      </p:sp>
      <p:sp>
        <p:nvSpPr>
          <p:cNvPr id="1679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D6A71E-C572-8340-B72E-A001B4B174D3}" type="slidenum">
              <a:rPr lang="en-US" sz="1200">
                <a:latin typeface="Times" charset="0"/>
              </a:rPr>
              <a:pPr algn="r"/>
              <a:t>83</a:t>
            </a:fld>
            <a:endParaRPr lang="en-US" sz="1200">
              <a:latin typeface="Times" charset="0"/>
            </a:endParaRP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D8523D-2AC4-6A49-8BD4-C04A02EBB9BF}" type="slidenum">
              <a:rPr lang="en-GB" sz="1200"/>
              <a:pPr eaLnBrk="1" hangingPunct="1"/>
              <a:t>84</a:t>
            </a:fld>
            <a:endParaRPr lang="en-GB" sz="1200"/>
          </a:p>
        </p:txBody>
      </p:sp>
      <p:sp>
        <p:nvSpPr>
          <p:cNvPr id="1638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0085474-89D0-4540-8454-9ED36ACD3591}" type="slidenum">
              <a:rPr lang="en-US" sz="1200">
                <a:latin typeface="Times" charset="0"/>
              </a:rPr>
              <a:pPr algn="r"/>
              <a:t>84</a:t>
            </a:fld>
            <a:endParaRPr lang="en-US" sz="1200">
              <a:latin typeface="Times" charset="0"/>
            </a:endParaRPr>
          </a:p>
        </p:txBody>
      </p:sp>
      <p:sp>
        <p:nvSpPr>
          <p:cNvPr id="163844" name="Rectangle 2"/>
          <p:cNvSpPr>
            <a:spLocks noGrp="1" noRot="1" noChangeAspect="1" noChangeArrowheads="1" noTextEdit="1"/>
          </p:cNvSpPr>
          <p:nvPr>
            <p:ph type="sldImg"/>
          </p:nvPr>
        </p:nvSpPr>
        <p:spPr>
          <a:ln/>
        </p:spPr>
      </p:sp>
      <p:sp>
        <p:nvSpPr>
          <p:cNvPr id="1638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17E58B-52CA-7240-8D13-9B8B2F6EA414}" type="slidenum">
              <a:rPr lang="en-GB" sz="1200"/>
              <a:pPr eaLnBrk="1" hangingPunct="1"/>
              <a:t>85</a:t>
            </a:fld>
            <a:endParaRPr lang="en-GB" sz="1200"/>
          </a:p>
        </p:txBody>
      </p:sp>
      <p:sp>
        <p:nvSpPr>
          <p:cNvPr id="1699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C65DC15-9A8D-FB4A-81A5-FE7C612A5DFB}" type="slidenum">
              <a:rPr lang="en-US" sz="1200">
                <a:latin typeface="Times" charset="0"/>
              </a:rPr>
              <a:pPr algn="r"/>
              <a:t>85</a:t>
            </a:fld>
            <a:endParaRPr lang="en-US" sz="1200">
              <a:latin typeface="Times" charset="0"/>
            </a:endParaRPr>
          </a:p>
        </p:txBody>
      </p:sp>
      <p:sp>
        <p:nvSpPr>
          <p:cNvPr id="169988" name="Rectangle 2"/>
          <p:cNvSpPr>
            <a:spLocks noGrp="1" noRot="1" noChangeAspect="1" noChangeArrowheads="1" noTextEdit="1"/>
          </p:cNvSpPr>
          <p:nvPr>
            <p:ph type="sldImg"/>
          </p:nvPr>
        </p:nvSpPr>
        <p:spPr>
          <a:ln/>
        </p:spPr>
      </p:sp>
      <p:sp>
        <p:nvSpPr>
          <p:cNvPr id="1699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9</a:t>
            </a:fld>
            <a:endParaRPr lang="en-GB"/>
          </a:p>
        </p:txBody>
      </p:sp>
    </p:spTree>
    <p:extLst>
      <p:ext uri="{BB962C8B-B14F-4D97-AF65-F5344CB8AC3E}">
        <p14:creationId xmlns:p14="http://schemas.microsoft.com/office/powerpoint/2010/main" val="1039891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88</a:t>
            </a:fld>
            <a:endParaRPr lang="en-GB"/>
          </a:p>
        </p:txBody>
      </p:sp>
    </p:spTree>
    <p:extLst>
      <p:ext uri="{BB962C8B-B14F-4D97-AF65-F5344CB8AC3E}">
        <p14:creationId xmlns:p14="http://schemas.microsoft.com/office/powerpoint/2010/main" val="2869150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89</a:t>
            </a:fld>
            <a:endParaRPr lang="en-GB"/>
          </a:p>
        </p:txBody>
      </p:sp>
    </p:spTree>
    <p:extLst>
      <p:ext uri="{BB962C8B-B14F-4D97-AF65-F5344CB8AC3E}">
        <p14:creationId xmlns:p14="http://schemas.microsoft.com/office/powerpoint/2010/main" val="4201510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64C364-8EF4-2D40-99D7-8668B5090946}" type="slidenum">
              <a:rPr lang="en-GB" sz="1200"/>
              <a:pPr eaLnBrk="1" hangingPunct="1"/>
              <a:t>90</a:t>
            </a:fld>
            <a:endParaRPr lang="en-GB" sz="1200"/>
          </a:p>
        </p:txBody>
      </p:sp>
      <p:sp>
        <p:nvSpPr>
          <p:cNvPr id="176131" name="Slide Image Placeholder 1"/>
          <p:cNvSpPr>
            <a:spLocks noGrp="1" noRot="1" noChangeAspect="1" noTextEdit="1"/>
          </p:cNvSpPr>
          <p:nvPr>
            <p:ph type="sldImg"/>
          </p:nvPr>
        </p:nvSpPr>
        <p:spPr>
          <a:ln/>
        </p:spPr>
      </p:sp>
      <p:sp>
        <p:nvSpPr>
          <p:cNvPr id="1761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A key research concern when designing mixed reality environments and augmented reality is what form the digital augmentation should take and when and where it should appear in the physical environment (Rogers </a:t>
            </a:r>
            <a:r>
              <a:rPr lang="en-GB" i="1"/>
              <a:t>et al,</a:t>
            </a:r>
            <a:r>
              <a:rPr lang="en-GB"/>
              <a:t> 2005). The information needs to stand out but not distract the person from his ongoing activity in the physical world. For example, ambient sounds need to be designed to be distinct from naturally occurring sounds so that they draw a person</a:t>
            </a:r>
            <a:r>
              <a:rPr lang="ja-JP" altLang="en-GB"/>
              <a:t>’</a:t>
            </a:r>
            <a:r>
              <a:rPr lang="en-GB"/>
              <a:t>s attention without distracting him and then allow him to return to what he was doing. Information that is superimposed on the physical world, e.g. digital information overlaying video footage of a runway to identify vehicles and planes, needs to be simple and easy to align with the real-world objects.</a:t>
            </a:r>
          </a:p>
          <a:p>
            <a:pPr eaLnBrk="1" hangingPunct="1"/>
            <a:r>
              <a:rPr lang="en-GB"/>
              <a:t>It is important to understand how designing for playful learning experiences is very different from designing for military or medical applications. Ambiguity and uncertainty may be exploited to good effect in mixed reality games but could be disastrous in the latter categories. The type of technology will also determine what guidance will be of relevance. A guideline for the use of an optical see-through display, e.g. shutter glasses or head-mounted display, may not be relevant for a video see-through display. Likewise, a guideline for a mobile augmented reality solution may not be relevant for a fixed display application. Published design guidelines include Cawood and Fiala (2008) and Wetzel </a:t>
            </a:r>
            <a:r>
              <a:rPr lang="en-GB" i="1"/>
              <a:t>et al</a:t>
            </a:r>
            <a:r>
              <a:rPr lang="en-GB"/>
              <a:t> (2008).</a:t>
            </a:r>
          </a:p>
          <a:p>
            <a:pPr eaLnBrk="1" hangingPunct="1"/>
            <a:endParaRPr lang="en-GB"/>
          </a:p>
        </p:txBody>
      </p:sp>
      <p:sp>
        <p:nvSpPr>
          <p:cNvPr id="1761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62FD2D1-B1D5-294F-B557-D25F9399150E}" type="slidenum">
              <a:rPr lang="en-US" sz="1200">
                <a:latin typeface="Times" charset="0"/>
              </a:rPr>
              <a:pPr algn="r"/>
              <a:t>90</a:t>
            </a:fld>
            <a:endParaRPr lang="en-US" sz="1200">
              <a:latin typeface="Times"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0A4B78-0A75-1E4E-BE70-E308E4210187}" type="slidenum">
              <a:rPr lang="en-GB" sz="1200"/>
              <a:pPr eaLnBrk="1" hangingPunct="1"/>
              <a:t>91</a:t>
            </a:fld>
            <a:endParaRPr lang="en-GB" sz="1200"/>
          </a:p>
        </p:txBody>
      </p:sp>
      <p:sp>
        <p:nvSpPr>
          <p:cNvPr id="1781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3E4C990-62CA-E44E-8696-5537E735BA1B}" type="slidenum">
              <a:rPr lang="en-US" sz="1200">
                <a:latin typeface="Times" charset="0"/>
              </a:rPr>
              <a:pPr algn="r"/>
              <a:t>91</a:t>
            </a:fld>
            <a:endParaRPr lang="en-US" sz="1200">
              <a:latin typeface="Times" charset="0"/>
            </a:endParaRPr>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Imagine being at a party and being able to access the Facebook of a person whom you have just met, while or after talking to her to find out more about her. The possibility of having instant information before one</a:t>
            </a:r>
            <a:r>
              <a:rPr lang="ja-JP" altLang="en-GB"/>
              <a:t>’</a:t>
            </a:r>
            <a:r>
              <a:rPr lang="en-GB"/>
              <a:t>s very own eyes that is contextually relevant to an ongoing activity and that can be viewed surreptitiously (i.e. without having to physically pull out a smartphone) is very appealing.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Google glass </a:t>
            </a:r>
            <a:r>
              <a:rPr lang="en-GB" sz="1200" kern="1200" dirty="0" smtClean="0">
                <a:solidFill>
                  <a:schemeClr val="tx1"/>
                </a:solidFill>
                <a:effectLst/>
                <a:latin typeface="+mn-lt"/>
                <a:ea typeface="+mn-ea"/>
                <a:cs typeface="+mn-cs"/>
              </a:rPr>
              <a:t>was designed to look like a pair of glasses, but with one lens of the glass being an interactive display with an embedded camera, that can be controlled with speech input. It allows the wearer to take photos and video on the move and look at digital content, such as emails, texts, and maps. The wearer can also search the web using voice commands and the results come back on the screen. A number of applications have been developed besides everyday use, including </a:t>
            </a:r>
            <a:r>
              <a:rPr lang="en-GB" sz="1200" kern="1200" dirty="0" err="1" smtClean="0">
                <a:solidFill>
                  <a:schemeClr val="tx1"/>
                </a:solidFill>
                <a:effectLst/>
                <a:latin typeface="+mn-lt"/>
                <a:ea typeface="+mn-ea"/>
                <a:cs typeface="+mn-cs"/>
              </a:rPr>
              <a:t>WatchMeTalk</a:t>
            </a:r>
            <a:r>
              <a:rPr lang="en-GB" sz="1200" kern="1200" dirty="0" smtClean="0">
                <a:solidFill>
                  <a:schemeClr val="tx1"/>
                </a:solidFill>
                <a:effectLst/>
                <a:latin typeface="+mn-lt"/>
                <a:ea typeface="+mn-ea"/>
                <a:cs typeface="+mn-cs"/>
              </a:rPr>
              <a:t> that provides live captions that helps the hearing-impaired in their day-to-day conversations and Preview for Glass that enables a wearer to watch a movie trailer the moment they look at a movie poster. </a:t>
            </a:r>
            <a:endParaRPr lang="en-US" baseline="0" dirty="0" smtClean="0"/>
          </a:p>
          <a:p>
            <a:r>
              <a:rPr lang="en-GB" sz="1200" kern="1200" dirty="0" smtClean="0">
                <a:solidFill>
                  <a:schemeClr val="tx1"/>
                </a:solidFill>
                <a:effectLst/>
                <a:latin typeface="+mn-lt"/>
                <a:ea typeface="+mn-ea"/>
                <a:cs typeface="+mn-cs"/>
              </a:rPr>
              <a:t>It stopped being sold at the end of 2014. It was considered slightly unnerving when in the company of someone wearing Google Glass as they look up and to the right to view what is on the glass screen rather than at you and into your eyes. As a result you might see more of the whites of their eyes than the usual interested dilated pupils. Could this be the end of eye contact as we know it? One of the criticisms of early wearers of Google Glass was that it made them appear to be staring into the distance.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Others are worried that those wearing Google Glass are recording everything that is happening in front of them. As a reaction a number of bars and restaurants in San Francisco and other cities have implemented a “no Glass” policy to prevent customers from recording other patrons. There has also been much debate in the press about the latest developments in facial recognition. There are apps developed for Google Glass that take a picture of the person you are talking with and then check their online profile, providing a cloud of personal information about them, presumably mined from Facebook and other social media apps. So, you can find out more about someone on the go while talking to them – for example, what music they like, what films they have just seen, where they have just been on vacation, and so on – all in a digestible précis surrounded by a halo of photos. One could imagine that if this way of meeting up with others actually takes off, we might find ourselves in the situation where we won’t need to talk to each other anymore. Just as text messaging has largely taken over from making phone calls for many people, ‘cloud talk’ could start taking over our initial encounters with people when we meet them at parties, at conferences, on trains etc. We might nod and smile in acknowledgement of each other but we won’t ever have to have those awkward conversations anymore, such as about where you come from or what you do for work. A panacea for the shy? But how will we know what each other is looking at? You might think I am reading your blog or tweets when in your presence but really I might just be watching the latest updates of the football results and pretending to ‘meet you’.</a:t>
            </a:r>
            <a:r>
              <a:rPr lang="en-GB" dirty="0" smtClean="0">
                <a:effectLst/>
              </a:rPr>
              <a:t>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92</a:t>
            </a:fld>
            <a:endParaRPr lang="en-GB"/>
          </a:p>
        </p:txBody>
      </p:sp>
    </p:spTree>
    <p:extLst>
      <p:ext uri="{BB962C8B-B14F-4D97-AF65-F5344CB8AC3E}">
        <p14:creationId xmlns:p14="http://schemas.microsoft.com/office/powerpoint/2010/main" val="275511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9A6E33-6F0C-1C4C-93D2-8746CEC8EF88}" type="slidenum">
              <a:rPr lang="en-GB" sz="1200"/>
              <a:pPr eaLnBrk="1" hangingPunct="1"/>
              <a:t>93</a:t>
            </a:fld>
            <a:endParaRPr lang="en-GB" sz="1200"/>
          </a:p>
        </p:txBody>
      </p:sp>
      <p:sp>
        <p:nvSpPr>
          <p:cNvPr id="182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98D2A3C-7103-164B-B13B-7B48607CF163}" type="slidenum">
              <a:rPr lang="en-US" sz="1200">
                <a:latin typeface="Times" charset="0"/>
              </a:rPr>
              <a:pPr algn="r"/>
              <a:t>93</a:t>
            </a:fld>
            <a:endParaRPr lang="en-US" sz="1200">
              <a:latin typeface="Times"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8EC3A-B8DA-C94B-8021-BF4FEF48CA8C}" type="slidenum">
              <a:rPr lang="en-GB" sz="1200"/>
              <a:pPr eaLnBrk="1" hangingPunct="1"/>
              <a:t>94</a:t>
            </a:fld>
            <a:endParaRPr lang="en-GB" sz="1200"/>
          </a:p>
        </p:txBody>
      </p:sp>
      <p:sp>
        <p:nvSpPr>
          <p:cNvPr id="184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D04A2-3590-C442-91C8-0EC1A72AA0CB}" type="slidenum">
              <a:rPr lang="en-US" sz="1200">
                <a:latin typeface="Times" charset="0"/>
              </a:rPr>
              <a:pPr algn="r"/>
              <a:t>94</a:t>
            </a:fld>
            <a:endParaRPr lang="en-US" sz="1200">
              <a:latin typeface="Times" charset="0"/>
            </a:endParaRPr>
          </a:p>
        </p:txBody>
      </p:sp>
      <p:sp>
        <p:nvSpPr>
          <p:cNvPr id="184324" name="Rectangle 2"/>
          <p:cNvSpPr>
            <a:spLocks noGrp="1" noRot="1" noChangeAspect="1" noChangeArrowheads="1" noTextEdit="1"/>
          </p:cNvSpPr>
          <p:nvPr>
            <p:ph type="sldImg"/>
          </p:nvPr>
        </p:nvSpPr>
        <p:spPr>
          <a:ln/>
        </p:spPr>
      </p:sp>
      <p:sp>
        <p:nvSpPr>
          <p:cNvPr id="184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FBD584-C8A5-CD46-8A0D-698967320B40}" type="slidenum">
              <a:rPr lang="en-GB" sz="1200"/>
              <a:pPr eaLnBrk="1" hangingPunct="1"/>
              <a:t>95</a:t>
            </a:fld>
            <a:endParaRPr lang="en-GB" sz="1200"/>
          </a:p>
        </p:txBody>
      </p:sp>
      <p:sp>
        <p:nvSpPr>
          <p:cNvPr id="186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6EBD734-AEA2-904A-BEBD-F8DFA61BC541}" type="slidenum">
              <a:rPr lang="en-US" sz="1200">
                <a:latin typeface="Times" charset="0"/>
              </a:rPr>
              <a:pPr algn="r"/>
              <a:t>95</a:t>
            </a:fld>
            <a:endParaRPr lang="en-US" sz="1200">
              <a:latin typeface="Times" charset="0"/>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97</a:t>
            </a:fld>
            <a:endParaRPr lang="en-GB"/>
          </a:p>
        </p:txBody>
      </p:sp>
    </p:spTree>
    <p:extLst>
      <p:ext uri="{BB962C8B-B14F-4D97-AF65-F5344CB8AC3E}">
        <p14:creationId xmlns:p14="http://schemas.microsoft.com/office/powerpoint/2010/main" val="947935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3110A7-4483-A640-8A52-6A1832980729}" type="slidenum">
              <a:rPr lang="en-GB" sz="1200"/>
              <a:pPr eaLnBrk="1" hangingPunct="1"/>
              <a:t>98</a:t>
            </a:fld>
            <a:endParaRPr lang="en-GB" sz="1200"/>
          </a:p>
        </p:txBody>
      </p:sp>
      <p:sp>
        <p:nvSpPr>
          <p:cNvPr id="188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E6E9E0-51AA-6D4A-BEE9-C22A8728B86F}" type="slidenum">
              <a:rPr lang="en-US" sz="1200">
                <a:latin typeface="Times" charset="0"/>
              </a:rPr>
              <a:pPr algn="r"/>
              <a:t>98</a:t>
            </a:fld>
            <a:endParaRPr lang="en-US" sz="1200">
              <a:latin typeface="Times" charset="0"/>
            </a:endParaRPr>
          </a:p>
        </p:txBody>
      </p:sp>
      <p:sp>
        <p:nvSpPr>
          <p:cNvPr id="188420" name="Rectangle 2"/>
          <p:cNvSpPr>
            <a:spLocks noGrp="1" noRot="1" noChangeAspect="1" noChangeArrowheads="1" noTextEdit="1"/>
          </p:cNvSpPr>
          <p:nvPr>
            <p:ph type="sldImg"/>
          </p:nvPr>
        </p:nvSpPr>
        <p:spPr>
          <a:ln/>
        </p:spPr>
      </p:sp>
      <p:sp>
        <p:nvSpPr>
          <p:cNvPr id="188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626538-E847-EB48-B384-C50BABD264A0}" type="slidenum">
              <a:rPr lang="en-GB" sz="1200"/>
              <a:pPr eaLnBrk="1" hangingPunct="1"/>
              <a:t>10</a:t>
            </a:fld>
            <a:endParaRPr lang="en-GB" sz="1200"/>
          </a:p>
        </p:txBody>
      </p:sp>
      <p:sp>
        <p:nvSpPr>
          <p:cNvPr id="31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C6981E3-CB7D-3943-B750-9C294E7022E6}" type="slidenum">
              <a:rPr lang="en-US" sz="1200">
                <a:latin typeface="Times" charset="0"/>
              </a:rPr>
              <a:pPr algn="r"/>
              <a:t>10</a:t>
            </a:fld>
            <a:endParaRPr lang="en-US" sz="1200">
              <a:latin typeface="Times" charset="0"/>
            </a:endParaRPr>
          </a:p>
        </p:txBody>
      </p:sp>
      <p:sp>
        <p:nvSpPr>
          <p:cNvPr id="31748" name="Rectangle 2"/>
          <p:cNvSpPr>
            <a:spLocks noGrp="1" noRot="1" noChangeAspect="1" noChangeArrowheads="1" noTextEdit="1"/>
          </p:cNvSpPr>
          <p:nvPr>
            <p:ph type="sldImg"/>
          </p:nvPr>
        </p:nvSpPr>
        <p:spPr>
          <a:ln/>
        </p:spPr>
      </p:sp>
      <p:sp>
        <p:nvSpPr>
          <p:cNvPr id="31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ADBD12-AF18-CF4D-93BB-747B9D0F08EF}" type="slidenum">
              <a:rPr lang="en-GB" sz="1200"/>
              <a:pPr eaLnBrk="1" hangingPunct="1"/>
              <a:t>100</a:t>
            </a:fld>
            <a:endParaRPr lang="en-GB" sz="1200"/>
          </a:p>
        </p:txBody>
      </p:sp>
      <p:sp>
        <p:nvSpPr>
          <p:cNvPr id="191491" name="Slide Image Placeholder 1"/>
          <p:cNvSpPr>
            <a:spLocks noGrp="1" noRot="1" noChangeAspect="1" noTextEdit="1"/>
          </p:cNvSpPr>
          <p:nvPr>
            <p:ph type="sldImg"/>
          </p:nvPr>
        </p:nvSpPr>
        <p:spPr>
          <a:ln/>
        </p:spPr>
      </p:sp>
      <p:sp>
        <p:nvSpPr>
          <p:cNvPr id="19149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Brain-computer interfaces have also been developed to control various games. For example, a game called Brainball is controlled by players</a:t>
            </a:r>
            <a:r>
              <a:rPr lang="ja-JP" altLang="en-GB"/>
              <a:t>’</a:t>
            </a:r>
            <a:r>
              <a:rPr lang="en-GB"/>
              <a:t> brain waves in which players compete to control a ball</a:t>
            </a:r>
            <a:r>
              <a:rPr lang="ja-JP" altLang="en-GB"/>
              <a:t>’</a:t>
            </a:r>
            <a:r>
              <a:rPr lang="en-GB"/>
              <a:t>s movement across a table by becoming more relaxed and focussed. </a:t>
            </a:r>
          </a:p>
        </p:txBody>
      </p:sp>
      <p:sp>
        <p:nvSpPr>
          <p:cNvPr id="19149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2582B2D-A5FB-A344-8BF1-02B0A284ECD9}" type="slidenum">
              <a:rPr lang="en-US" sz="1200">
                <a:latin typeface="Times" charset="0"/>
              </a:rPr>
              <a:pPr algn="r"/>
              <a:t>100</a:t>
            </a:fld>
            <a:endParaRPr lang="en-US" sz="1200">
              <a:latin typeface="Times"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C045B1-5C93-554D-BEF0-3A3091988DF3}" type="slidenum">
              <a:rPr lang="en-GB" sz="1200"/>
              <a:pPr eaLnBrk="1" hangingPunct="1"/>
              <a:t>101</a:t>
            </a:fld>
            <a:endParaRPr lang="en-GB" sz="1200"/>
          </a:p>
        </p:txBody>
      </p:sp>
      <p:sp>
        <p:nvSpPr>
          <p:cNvPr id="193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9B54BE-7B4D-6441-8CF1-362F9AE8C737}" type="slidenum">
              <a:rPr lang="en-US" sz="1200">
                <a:latin typeface="Times" charset="0"/>
              </a:rPr>
              <a:pPr algn="r"/>
              <a:t>101</a:t>
            </a:fld>
            <a:endParaRPr lang="en-US" sz="1200">
              <a:latin typeface="Times" charset="0"/>
            </a:endParaRPr>
          </a:p>
        </p:txBody>
      </p:sp>
      <p:sp>
        <p:nvSpPr>
          <p:cNvPr id="193540" name="Rectangle 2"/>
          <p:cNvSpPr>
            <a:spLocks noGrp="1" noRot="1" noChangeAspect="1" noChangeArrowheads="1" noTextEdit="1"/>
          </p:cNvSpPr>
          <p:nvPr>
            <p:ph type="sldImg"/>
          </p:nvPr>
        </p:nvSpPr>
        <p:spPr>
          <a:ln/>
        </p:spPr>
      </p:sp>
      <p:sp>
        <p:nvSpPr>
          <p:cNvPr id="193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B2BD26-96DD-844C-B9BF-C1690FFF9ECE}" type="slidenum">
              <a:rPr lang="en-GB" sz="1200"/>
              <a:pPr eaLnBrk="1" hangingPunct="1"/>
              <a:t>102</a:t>
            </a:fld>
            <a:endParaRPr lang="en-GB" sz="1200"/>
          </a:p>
        </p:txBody>
      </p:sp>
      <p:sp>
        <p:nvSpPr>
          <p:cNvPr id="195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BD9D4C-C63B-0E40-A7FF-88B6077FDF14}" type="slidenum">
              <a:rPr lang="en-US" sz="1200">
                <a:latin typeface="Times" charset="0"/>
              </a:rPr>
              <a:pPr algn="r"/>
              <a:t>102</a:t>
            </a:fld>
            <a:endParaRPr lang="en-US" sz="1200">
              <a:latin typeface="Times" charset="0"/>
            </a:endParaRPr>
          </a:p>
        </p:txBody>
      </p:sp>
      <p:sp>
        <p:nvSpPr>
          <p:cNvPr id="195588" name="Rectangle 2"/>
          <p:cNvSpPr>
            <a:spLocks noGrp="1" noRot="1" noChangeAspect="1" noChangeArrowheads="1" noTextEdit="1"/>
          </p:cNvSpPr>
          <p:nvPr>
            <p:ph type="sldImg"/>
          </p:nvPr>
        </p:nvSpPr>
        <p:spPr>
          <a:ln/>
        </p:spPr>
      </p:sp>
      <p:sp>
        <p:nvSpPr>
          <p:cNvPr id="195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69F4BD-6DB8-D142-AE57-07FFFC2D9A8A}" type="slidenum">
              <a:rPr lang="en-GB" sz="1200"/>
              <a:pPr eaLnBrk="1" hangingPunct="1"/>
              <a:t>103</a:t>
            </a:fld>
            <a:endParaRPr lang="en-GB" sz="1200"/>
          </a:p>
        </p:txBody>
      </p:sp>
      <p:sp>
        <p:nvSpPr>
          <p:cNvPr id="197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01BAD4C-95CB-C541-8019-3EBFD939C857}" type="slidenum">
              <a:rPr lang="en-US" sz="1200">
                <a:latin typeface="Times" charset="0"/>
              </a:rPr>
              <a:pPr algn="r"/>
              <a:t>103</a:t>
            </a:fld>
            <a:endParaRPr lang="en-US" sz="1200">
              <a:latin typeface="Times" charset="0"/>
            </a:endParaRPr>
          </a:p>
        </p:txBody>
      </p:sp>
      <p:sp>
        <p:nvSpPr>
          <p:cNvPr id="197636" name="Rectangle 2"/>
          <p:cNvSpPr>
            <a:spLocks noGrp="1" noRot="1" noChangeAspect="1" noChangeArrowheads="1" noTextEdit="1"/>
          </p:cNvSpPr>
          <p:nvPr>
            <p:ph type="sldImg"/>
          </p:nvPr>
        </p:nvSpPr>
        <p:spPr>
          <a:ln/>
        </p:spPr>
      </p:sp>
      <p:sp>
        <p:nvSpPr>
          <p:cNvPr id="197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FB1A-EDDC-A74E-82EB-732C437D7AF7}" type="slidenum">
              <a:rPr lang="en-GB" sz="1200"/>
              <a:pPr eaLnBrk="1" hangingPunct="1"/>
              <a:t>12</a:t>
            </a:fld>
            <a:endParaRPr lang="en-GB" sz="1200"/>
          </a:p>
        </p:txBody>
      </p:sp>
      <p:sp>
        <p:nvSpPr>
          <p:cNvPr id="348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D90AE28-EC9D-2D43-89F0-8C6E2F02BECE}" type="slidenum">
              <a:rPr lang="en-US" sz="1200">
                <a:latin typeface="Times" charset="0"/>
              </a:rPr>
              <a:pPr algn="r"/>
              <a:t>12</a:t>
            </a:fld>
            <a:endParaRPr lang="en-US" sz="1200">
              <a:latin typeface="Times"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Microsoft_Word_97_-_2003_Document1.doc"/></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file:///\\localhost\Users\yrogers\Desktop\ID4-%20NEW\!OLE_LINK16"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46028" y="4581128"/>
            <a:ext cx="3429144" cy="1323439"/>
          </a:xfrm>
          <a:prstGeom prst="rect">
            <a:avLst/>
          </a:prstGeom>
          <a:noFill/>
        </p:spPr>
        <p:txBody>
          <a:bodyPr wrap="none" rtlCol="0">
            <a:spAutoFit/>
          </a:bodyPr>
          <a:lstStyle/>
          <a:p>
            <a:pPr algn="ctr"/>
            <a: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6</a:t>
            </a:r>
            <a:b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INTERFACES</a:t>
            </a:r>
            <a:endParaRPr lang="en-GB" sz="40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idx="4294967295"/>
          </p:nvPr>
        </p:nvSpPr>
        <p:spPr/>
        <p:txBody>
          <a:bodyPr/>
          <a:lstStyle/>
          <a:p>
            <a:pPr eaLnBrk="1" hangingPunct="1"/>
            <a:r>
              <a:rPr lang="en-GB">
                <a:latin typeface="Verdana" charset="0"/>
              </a:rPr>
              <a:t>Apple</a:t>
            </a:r>
            <a:r>
              <a:rPr lang="ja-JP" altLang="en-GB">
                <a:latin typeface="Verdana" charset="0"/>
              </a:rPr>
              <a:t>’</a:t>
            </a:r>
            <a:r>
              <a:rPr lang="en-GB">
                <a:latin typeface="Verdana" charset="0"/>
              </a:rPr>
              <a:t>s shrinking windows</a:t>
            </a:r>
          </a:p>
        </p:txBody>
      </p:sp>
      <p:pic>
        <p:nvPicPr>
          <p:cNvPr id="30725" name="Picture 5" descr="windie"/>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85850" y="1600200"/>
            <a:ext cx="6970713" cy="4525963"/>
          </a:xfrm>
        </p:spPr>
      </p:pic>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10</a:t>
            </a:fld>
            <a:endParaRPr lang="en-GB" dirty="0">
              <a:solidFill>
                <a:schemeClr val="accent6">
                  <a:lumMod val="75000"/>
                </a:schemeClr>
              </a:solidFill>
            </a:endParaRPr>
          </a:p>
        </p:txBody>
      </p:sp>
    </p:spTree>
    <p:extLst>
      <p:ext uri="{BB962C8B-B14F-4D97-AF65-F5344CB8AC3E}">
        <p14:creationId xmlns:p14="http://schemas.microsoft.com/office/powerpoint/2010/main" val="2034794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9" name="Title 1"/>
          <p:cNvSpPr>
            <a:spLocks noGrp="1"/>
          </p:cNvSpPr>
          <p:nvPr>
            <p:ph type="title" idx="4294967295"/>
          </p:nvPr>
        </p:nvSpPr>
        <p:spPr>
          <a:xfrm>
            <a:off x="493204" y="255784"/>
            <a:ext cx="8229600" cy="868958"/>
          </a:xfrm>
        </p:spPr>
        <p:txBody>
          <a:bodyPr/>
          <a:lstStyle/>
          <a:p>
            <a:pPr eaLnBrk="1" hangingPunct="1"/>
            <a:r>
              <a:rPr lang="en-GB" dirty="0" err="1">
                <a:latin typeface="Liberation Sans"/>
              </a:rPr>
              <a:t>Brainball</a:t>
            </a:r>
            <a:r>
              <a:rPr lang="en-GB" dirty="0">
                <a:latin typeface="Liberation Sans"/>
              </a:rPr>
              <a:t> game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100</a:t>
            </a:fld>
            <a:endParaRPr lang="en-GB" dirty="0">
              <a:solidFill>
                <a:schemeClr val="accent6">
                  <a:lumMod val="75000"/>
                </a:schemeClr>
              </a:solidFill>
              <a:latin typeface="Liberation Sans"/>
            </a:endParaRPr>
          </a:p>
        </p:txBody>
      </p:sp>
      <p:pic>
        <p:nvPicPr>
          <p:cNvPr id="213019"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24742"/>
            <a:ext cx="7560840" cy="523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2857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2"/>
          <p:cNvSpPr>
            <a:spLocks noGrp="1" noChangeArrowheads="1"/>
          </p:cNvSpPr>
          <p:nvPr>
            <p:ph type="title" idx="4294967295"/>
          </p:nvPr>
        </p:nvSpPr>
        <p:spPr/>
        <p:txBody>
          <a:bodyPr/>
          <a:lstStyle/>
          <a:p>
            <a:pPr eaLnBrk="1" hangingPunct="1"/>
            <a:r>
              <a:rPr lang="en-GB">
                <a:latin typeface="Liberation Sans"/>
              </a:rPr>
              <a:t>Which interface?</a:t>
            </a:r>
          </a:p>
        </p:txBody>
      </p:sp>
      <p:sp>
        <p:nvSpPr>
          <p:cNvPr id="192517" name="Rectangle 3"/>
          <p:cNvSpPr>
            <a:spLocks noGrp="1" noChangeArrowheads="1"/>
          </p:cNvSpPr>
          <p:nvPr>
            <p:ph type="body" idx="4294967295"/>
          </p:nvPr>
        </p:nvSpPr>
        <p:spPr/>
        <p:txBody>
          <a:bodyPr>
            <a:normAutofit fontScale="92500"/>
          </a:bodyPr>
          <a:lstStyle/>
          <a:p>
            <a:pPr eaLnBrk="1" hangingPunct="1"/>
            <a:r>
              <a:rPr lang="en-GB" sz="2200" dirty="0">
                <a:solidFill>
                  <a:srgbClr val="7030A0"/>
                </a:solidFill>
                <a:latin typeface="Liberation Sans"/>
              </a:rPr>
              <a:t>Is multimedia better than tangible interfaces for learning?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Is speech as effective as a command-based interface?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Is a multimodal interface more effective than a </a:t>
            </a:r>
            <a:r>
              <a:rPr lang="en-GB" sz="2200" dirty="0" err="1">
                <a:solidFill>
                  <a:srgbClr val="7030A0"/>
                </a:solidFill>
                <a:latin typeface="Liberation Sans"/>
              </a:rPr>
              <a:t>monomodal</a:t>
            </a:r>
            <a:r>
              <a:rPr lang="en-GB" sz="2200" dirty="0">
                <a:solidFill>
                  <a:srgbClr val="7030A0"/>
                </a:solidFill>
                <a:latin typeface="Liberation Sans"/>
              </a:rPr>
              <a:t> interface?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Will wearable interfaces be better than mobile interfaces for helping people find information in foreign cities? </a:t>
            </a:r>
            <a:endParaRPr lang="en-GB" sz="2200" dirty="0" smtClean="0">
              <a:solidFill>
                <a:srgbClr val="7030A0"/>
              </a:solidFill>
              <a:latin typeface="Liberation Sans"/>
            </a:endParaRPr>
          </a:p>
          <a:p>
            <a:pPr eaLnBrk="1" hangingPunct="1"/>
            <a:endParaRPr lang="en-GB" sz="1100" dirty="0">
              <a:solidFill>
                <a:srgbClr val="7030A0"/>
              </a:solidFill>
              <a:latin typeface="Liberation Sans"/>
            </a:endParaRPr>
          </a:p>
          <a:p>
            <a:pPr eaLnBrk="1" hangingPunct="1"/>
            <a:r>
              <a:rPr lang="en-GB" sz="2200" dirty="0">
                <a:solidFill>
                  <a:srgbClr val="7030A0"/>
                </a:solidFill>
                <a:latin typeface="Liberation Sans"/>
              </a:rPr>
              <a:t>Are virtual environments the ultimate interface for playing games? </a:t>
            </a:r>
          </a:p>
          <a:p>
            <a:pPr eaLnBrk="1" hangingPunct="1"/>
            <a:endParaRPr lang="en-GB" sz="1100" dirty="0">
              <a:solidFill>
                <a:srgbClr val="7030A0"/>
              </a:solidFill>
              <a:latin typeface="Liberation Sans"/>
            </a:endParaRPr>
          </a:p>
          <a:p>
            <a:pPr eaLnBrk="1" hangingPunct="1"/>
            <a:r>
              <a:rPr lang="en-GB" sz="2200" dirty="0">
                <a:solidFill>
                  <a:srgbClr val="7030A0"/>
                </a:solidFill>
                <a:latin typeface="Liberation Sans"/>
              </a:rPr>
              <a:t> Will shareable interfaces be better at supporting communication and collaboration compared with using networked desktop PCs?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101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1628758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2"/>
          <p:cNvSpPr>
            <a:spLocks noGrp="1" noChangeArrowheads="1"/>
          </p:cNvSpPr>
          <p:nvPr>
            <p:ph type="title" idx="4294967295"/>
          </p:nvPr>
        </p:nvSpPr>
        <p:spPr/>
        <p:txBody>
          <a:bodyPr/>
          <a:lstStyle/>
          <a:p>
            <a:pPr eaLnBrk="1" hangingPunct="1"/>
            <a:r>
              <a:rPr lang="en-GB" dirty="0">
                <a:latin typeface="Liberation Sans"/>
              </a:rPr>
              <a:t>Which </a:t>
            </a:r>
            <a:r>
              <a:rPr lang="en-GB" dirty="0" smtClean="0">
                <a:latin typeface="Liberation Sans"/>
              </a:rPr>
              <a:t>interface?</a:t>
            </a:r>
            <a:endParaRPr lang="en-GB" dirty="0">
              <a:latin typeface="Liberation Sans"/>
            </a:endParaRPr>
          </a:p>
        </p:txBody>
      </p:sp>
      <p:sp>
        <p:nvSpPr>
          <p:cNvPr id="194565" name="Rectangle 3"/>
          <p:cNvSpPr>
            <a:spLocks noGrp="1" noChangeArrowheads="1"/>
          </p:cNvSpPr>
          <p:nvPr>
            <p:ph type="body" idx="4294967295"/>
          </p:nvPr>
        </p:nvSpPr>
        <p:spPr>
          <a:xfrm>
            <a:off x="609600" y="1524000"/>
            <a:ext cx="7772400" cy="4114800"/>
          </a:xfrm>
        </p:spPr>
        <p:txBody>
          <a:bodyPr>
            <a:noAutofit/>
          </a:bodyPr>
          <a:lstStyle/>
          <a:p>
            <a:pPr eaLnBrk="1" hangingPunct="1">
              <a:lnSpc>
                <a:spcPct val="90000"/>
              </a:lnSpc>
            </a:pPr>
            <a:r>
              <a:rPr lang="en-GB" sz="2800" dirty="0">
                <a:solidFill>
                  <a:srgbClr val="7030A0"/>
                </a:solidFill>
                <a:latin typeface="Liberation Sans"/>
              </a:rPr>
              <a:t>Will depend on task, users, context, cost, robustness, etc</a:t>
            </a:r>
            <a:r>
              <a:rPr lang="en-GB" sz="2800" dirty="0" smtClean="0">
                <a:solidFill>
                  <a:srgbClr val="7030A0"/>
                </a:solidFill>
                <a:latin typeface="Liberation Sans"/>
              </a:rPr>
              <a:t>.</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Mobile platforms taking over from </a:t>
            </a:r>
            <a:r>
              <a:rPr lang="en-GB" sz="2800" dirty="0" smtClean="0">
                <a:solidFill>
                  <a:srgbClr val="7030A0"/>
                </a:solidFill>
                <a:latin typeface="Liberation Sans"/>
              </a:rPr>
              <a:t>PCs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Speech interfaces also being used much more for a variety of commercial </a:t>
            </a:r>
            <a:r>
              <a:rPr lang="en-GB" sz="2800" dirty="0" smtClean="0">
                <a:solidFill>
                  <a:srgbClr val="7030A0"/>
                </a:solidFill>
                <a:latin typeface="Liberation Sans"/>
              </a:rPr>
              <a:t>services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Appliance and vehicle interfaces becoming more </a:t>
            </a:r>
            <a:r>
              <a:rPr lang="en-GB" sz="2800" dirty="0" smtClean="0">
                <a:solidFill>
                  <a:srgbClr val="7030A0"/>
                </a:solidFill>
                <a:latin typeface="Liberation Sans"/>
              </a:rPr>
              <a:t>important</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Shareable and tangible interfaces entering our homes, schools, public places, and workplaces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102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852204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idx="4294967295"/>
          </p:nvPr>
        </p:nvSpPr>
        <p:spPr/>
        <p:txBody>
          <a:bodyPr/>
          <a:lstStyle/>
          <a:p>
            <a:pPr eaLnBrk="1" hangingPunct="1"/>
            <a:r>
              <a:rPr lang="en-GB">
                <a:latin typeface="Liberation Sans"/>
              </a:rPr>
              <a:t>Summary</a:t>
            </a:r>
          </a:p>
        </p:txBody>
      </p:sp>
      <p:sp>
        <p:nvSpPr>
          <p:cNvPr id="196613"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Many innovative interfaces have emerged post the WIMP/GUI era, including speech, wearable, mobile, brain and </a:t>
            </a:r>
            <a:r>
              <a:rPr lang="en-GB" sz="2800" dirty="0" smtClean="0">
                <a:solidFill>
                  <a:srgbClr val="7030A0"/>
                </a:solidFill>
                <a:latin typeface="Liberation Sans"/>
              </a:rPr>
              <a:t>tangible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Raises many design </a:t>
            </a:r>
            <a:r>
              <a:rPr lang="en-GB" sz="2800" dirty="0">
                <a:solidFill>
                  <a:srgbClr val="7030A0"/>
                </a:solidFill>
                <a:latin typeface="Liberation Sans"/>
              </a:rPr>
              <a:t>and research questions </a:t>
            </a:r>
            <a:r>
              <a:rPr lang="en-GB" sz="2800" dirty="0" smtClean="0">
                <a:solidFill>
                  <a:srgbClr val="7030A0"/>
                </a:solidFill>
                <a:latin typeface="Liberation Sans"/>
              </a:rPr>
              <a:t>to </a:t>
            </a:r>
            <a:r>
              <a:rPr lang="en-GB" sz="2800" dirty="0">
                <a:solidFill>
                  <a:srgbClr val="7030A0"/>
                </a:solidFill>
                <a:latin typeface="Liberation Sans"/>
              </a:rPr>
              <a:t>decide which to </a:t>
            </a:r>
            <a:r>
              <a:rPr lang="en-GB" sz="2800" dirty="0" smtClean="0">
                <a:solidFill>
                  <a:srgbClr val="7030A0"/>
                </a:solidFill>
                <a:latin typeface="Liberation Sans"/>
              </a:rPr>
              <a:t>use</a:t>
            </a:r>
          </a:p>
          <a:p>
            <a:pPr eaLnBrk="1" hangingPunct="1">
              <a:lnSpc>
                <a:spcPct val="90000"/>
              </a:lnSpc>
            </a:pPr>
            <a:endParaRPr lang="en-GB" sz="1000" dirty="0" smtClean="0">
              <a:solidFill>
                <a:srgbClr val="7030A0"/>
              </a:solidFill>
              <a:latin typeface="Liberation Sans"/>
            </a:endParaRPr>
          </a:p>
          <a:p>
            <a:pPr lvl="1">
              <a:lnSpc>
                <a:spcPct val="90000"/>
              </a:lnSpc>
            </a:pPr>
            <a:r>
              <a:rPr lang="en-GB" sz="2400" dirty="0" smtClean="0">
                <a:solidFill>
                  <a:schemeClr val="accent1"/>
                </a:solidFill>
                <a:latin typeface="Liberation Sans"/>
              </a:rPr>
              <a:t>e.g. how best to represent information to </a:t>
            </a:r>
            <a:r>
              <a:rPr lang="en-GB" sz="2400" dirty="0">
                <a:solidFill>
                  <a:schemeClr val="accent1"/>
                </a:solidFill>
                <a:latin typeface="Liberation Sans"/>
              </a:rPr>
              <a:t>the user so they can carry out ongoing activity or </a:t>
            </a:r>
            <a:r>
              <a:rPr lang="en-GB" sz="2400" dirty="0" smtClean="0">
                <a:solidFill>
                  <a:schemeClr val="accent1"/>
                </a:solidFill>
                <a:latin typeface="Liberation Sans"/>
              </a:rPr>
              <a:t>task</a:t>
            </a:r>
          </a:p>
          <a:p>
            <a:pPr lvl="1">
              <a:lnSpc>
                <a:spcPct val="90000"/>
              </a:lnSpc>
            </a:pPr>
            <a:endParaRPr lang="en-GB" sz="1200" dirty="0" smtClean="0">
              <a:solidFill>
                <a:schemeClr val="accent1"/>
              </a:solidFill>
              <a:latin typeface="Liberation Sans"/>
            </a:endParaRPr>
          </a:p>
          <a:p>
            <a:pPr>
              <a:lnSpc>
                <a:spcPct val="90000"/>
              </a:lnSpc>
            </a:pPr>
            <a:r>
              <a:rPr lang="en-GB" sz="2800" dirty="0" smtClean="0">
                <a:solidFill>
                  <a:srgbClr val="7030A0"/>
                </a:solidFill>
                <a:latin typeface="Liberation Sans"/>
              </a:rPr>
              <a:t>New </a:t>
            </a:r>
            <a:r>
              <a:rPr lang="en-GB" sz="2800" dirty="0">
                <a:solidFill>
                  <a:srgbClr val="7030A0"/>
                </a:solidFill>
                <a:latin typeface="Liberation Sans"/>
              </a:rPr>
              <a:t>interfaces that are context-aware or monitor raise ethical issues concerned with what data is being collected and what it is used for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103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82916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itle 1"/>
          <p:cNvSpPr>
            <a:spLocks noGrp="1"/>
          </p:cNvSpPr>
          <p:nvPr>
            <p:ph type="title" idx="4294967295"/>
          </p:nvPr>
        </p:nvSpPr>
        <p:spPr/>
        <p:txBody>
          <a:bodyPr>
            <a:normAutofit fontScale="90000"/>
          </a:bodyPr>
          <a:lstStyle/>
          <a:p>
            <a:pPr eaLnBrk="1" hangingPunct="1"/>
            <a:r>
              <a:rPr lang="en-GB">
                <a:latin typeface="Verdana" charset="0"/>
              </a:rPr>
              <a:t>Safari panorama window view</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11</a:t>
            </a:fld>
            <a:endParaRPr lang="en-GB" dirty="0">
              <a:solidFill>
                <a:schemeClr val="accent6">
                  <a:lumMod val="75000"/>
                </a:schemeClr>
              </a:solidFill>
            </a:endParaRPr>
          </a:p>
        </p:txBody>
      </p:sp>
      <p:pic>
        <p:nvPicPr>
          <p:cNvPr id="5531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8817380"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376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idx="4294967295"/>
          </p:nvPr>
        </p:nvSpPr>
        <p:spPr/>
        <p:txBody>
          <a:bodyPr>
            <a:normAutofit fontScale="90000"/>
          </a:bodyPr>
          <a:lstStyle/>
          <a:p>
            <a:pPr eaLnBrk="1" hangingPunct="1"/>
            <a:r>
              <a:rPr lang="en-GB">
                <a:latin typeface="Verdana" charset="0"/>
              </a:rPr>
              <a:t>Selecting a country from a scrolling window</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12</a:t>
            </a:fld>
            <a:endParaRPr lang="en-GB" dirty="0">
              <a:solidFill>
                <a:schemeClr val="accent6">
                  <a:lumMod val="75000"/>
                </a:schemeClr>
              </a:solidFill>
            </a:endParaRPr>
          </a:p>
        </p:txBody>
      </p:sp>
      <p:pic>
        <p:nvPicPr>
          <p:cNvPr id="5633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47056"/>
            <a:ext cx="6120680" cy="4668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6502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idx="4294967295"/>
          </p:nvPr>
        </p:nvSpPr>
        <p:spPr/>
        <p:txBody>
          <a:bodyPr/>
          <a:lstStyle/>
          <a:p>
            <a:pPr eaLnBrk="1" hangingPunct="1"/>
            <a:r>
              <a:rPr lang="en-GB">
                <a:latin typeface="Verdana" charset="0"/>
              </a:rPr>
              <a:t>Is this method any better?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13</a:t>
            </a:fld>
            <a:endParaRPr lang="en-GB" dirty="0">
              <a:solidFill>
                <a:schemeClr val="accent6">
                  <a:lumMod val="75000"/>
                </a:schemeClr>
              </a:solidFill>
            </a:endParaRPr>
          </a:p>
        </p:txBody>
      </p:sp>
      <p:pic>
        <p:nvPicPr>
          <p:cNvPr id="58384" name="Picture 16"/>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539552" y="1844824"/>
            <a:ext cx="802957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35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37893" name="Rectangle 4"/>
          <p:cNvSpPr>
            <a:spLocks noGrp="1" noChangeArrowheads="1"/>
          </p:cNvSpPr>
          <p:nvPr>
            <p:ph type="body" idx="4294967295"/>
          </p:nvPr>
        </p:nvSpPr>
        <p:spPr/>
        <p:txBody>
          <a:bodyPr/>
          <a:lstStyle/>
          <a:p>
            <a:pPr eaLnBrk="1" hangingPunct="1"/>
            <a:r>
              <a:rPr lang="en-GB" sz="2800" dirty="0">
                <a:solidFill>
                  <a:srgbClr val="7030A0"/>
                </a:solidFill>
                <a:latin typeface="Liberation Sans"/>
              </a:rPr>
              <a:t>Window management </a:t>
            </a:r>
          </a:p>
          <a:p>
            <a:pPr lvl="1" eaLnBrk="1" hangingPunct="1"/>
            <a:r>
              <a:rPr lang="en-GB" sz="2400" dirty="0">
                <a:solidFill>
                  <a:schemeClr val="accent1"/>
                </a:solidFill>
                <a:latin typeface="Liberation Sans"/>
                <a:ea typeface="ＭＳ Ｐゴシック" charset="0"/>
              </a:rPr>
              <a:t>enables users to move fluidly between different windows (and monitors) </a:t>
            </a:r>
            <a:endParaRPr lang="en-GB" sz="24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How to switch attention between windows without getting distracted</a:t>
            </a:r>
          </a:p>
          <a:p>
            <a:pPr eaLnBrk="1" hangingPunct="1">
              <a:buFontTx/>
              <a:buNone/>
            </a:pPr>
            <a:endParaRPr lang="en-GB" sz="1200" dirty="0">
              <a:solidFill>
                <a:srgbClr val="7030A0"/>
              </a:solidFill>
              <a:latin typeface="Liberation Sans"/>
            </a:endParaRPr>
          </a:p>
          <a:p>
            <a:pPr eaLnBrk="1" hangingPunct="1"/>
            <a:r>
              <a:rPr lang="en-GB" sz="2800" dirty="0">
                <a:solidFill>
                  <a:srgbClr val="7030A0"/>
                </a:solidFill>
                <a:latin typeface="Liberation Sans"/>
              </a:rPr>
              <a:t>Design principles of spacing, grouping, and simplicity should be used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51872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idx="4294967295"/>
          </p:nvPr>
        </p:nvSpPr>
        <p:spPr/>
        <p:txBody>
          <a:bodyPr/>
          <a:lstStyle/>
          <a:p>
            <a:pPr eaLnBrk="1" hangingPunct="1"/>
            <a:r>
              <a:rPr lang="en-GB">
                <a:latin typeface="Liberation Sans"/>
              </a:rPr>
              <a:t>Menus</a:t>
            </a:r>
          </a:p>
        </p:txBody>
      </p:sp>
      <p:sp>
        <p:nvSpPr>
          <p:cNvPr id="39941"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A number of menu interface </a:t>
            </a:r>
            <a:r>
              <a:rPr lang="en-GB" sz="2800" dirty="0" smtClean="0">
                <a:solidFill>
                  <a:srgbClr val="7030A0"/>
                </a:solidFill>
                <a:latin typeface="Liberation Sans"/>
              </a:rPr>
              <a:t>styles</a:t>
            </a:r>
          </a:p>
          <a:p>
            <a:pPr eaLnBrk="1" hangingPunct="1"/>
            <a:endParaRPr lang="en-GB" sz="12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flat lists, drop-down, pop-up, contextual, and expanding ones, e.g., scrolling and cascading</a:t>
            </a:r>
            <a:endParaRPr lang="en-GB" sz="24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Flat </a:t>
            </a:r>
            <a:r>
              <a:rPr lang="en-GB" sz="2800" dirty="0" smtClean="0">
                <a:solidFill>
                  <a:srgbClr val="7030A0"/>
                </a:solidFill>
                <a:latin typeface="Liberation Sans"/>
              </a:rPr>
              <a:t>menus</a:t>
            </a:r>
          </a:p>
          <a:p>
            <a:pPr eaLnBrk="1" hangingPunct="1"/>
            <a:endParaRPr lang="en-GB" sz="12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good at displaying a small number of options at the same time and where the size of the display is small, e.g. </a:t>
            </a:r>
            <a:r>
              <a:rPr lang="en-GB" sz="2000" dirty="0" smtClean="0">
                <a:solidFill>
                  <a:schemeClr val="accent1"/>
                </a:solidFill>
                <a:latin typeface="Liberation Sans"/>
                <a:ea typeface="ＭＳ Ｐゴシック" charset="0"/>
              </a:rPr>
              <a:t>iPods</a:t>
            </a:r>
          </a:p>
          <a:p>
            <a:pPr lvl="1" eaLnBrk="1" hangingPunct="1"/>
            <a:endParaRPr lang="en-GB" sz="8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but have to nest the lists of options within each other, requiring several steps to get to the list with the desired </a:t>
            </a:r>
            <a:r>
              <a:rPr lang="en-GB" sz="2000" dirty="0" smtClean="0">
                <a:solidFill>
                  <a:schemeClr val="accent1"/>
                </a:solidFill>
                <a:latin typeface="Liberation Sans"/>
                <a:ea typeface="ＭＳ Ｐゴシック" charset="0"/>
              </a:rPr>
              <a:t>option</a:t>
            </a:r>
          </a:p>
          <a:p>
            <a:pPr lvl="1" eaLnBrk="1" hangingPunct="1"/>
            <a:endParaRPr lang="en-GB" sz="8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moving through previous screens can be tedious</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671034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lstStyle/>
          <a:p>
            <a:pPr eaLnBrk="1" hangingPunct="1"/>
            <a:r>
              <a:rPr lang="en-GB">
                <a:latin typeface="Liberation Sans"/>
              </a:rPr>
              <a:t>Expanding menus</a:t>
            </a:r>
          </a:p>
        </p:txBody>
      </p:sp>
      <p:sp>
        <p:nvSpPr>
          <p:cNvPr id="4403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Enables more options to be shown on a single screen than is possible with a single flat menu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More flexible navigation, allowing for selection of options to be done in the same </a:t>
            </a:r>
            <a:r>
              <a:rPr lang="en-GB" sz="2800" dirty="0" smtClean="0">
                <a:solidFill>
                  <a:srgbClr val="7030A0"/>
                </a:solidFill>
                <a:latin typeface="Liberation Sans"/>
              </a:rPr>
              <a:t>window</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Most popular are cascading ones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primary, secondary and even tertiary menus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downside is that they require precise mouse control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can result in overshooting or selecting wrong options</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71261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idx="4294967295"/>
          </p:nvPr>
        </p:nvSpPr>
        <p:spPr>
          <a:xfrm>
            <a:off x="493204" y="245548"/>
            <a:ext cx="8229600" cy="940966"/>
          </a:xfrm>
        </p:spPr>
        <p:txBody>
          <a:bodyPr/>
          <a:lstStyle/>
          <a:p>
            <a:pPr eaLnBrk="1" hangingPunct="1"/>
            <a:r>
              <a:rPr lang="en-GB" dirty="0">
                <a:latin typeface="Verdana" charset="0"/>
              </a:rPr>
              <a:t>Cascading menu</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17</a:t>
            </a:fld>
            <a:endParaRPr lang="en-GB" dirty="0">
              <a:solidFill>
                <a:schemeClr val="accent6">
                  <a:lumMod val="75000"/>
                </a:schemeClr>
              </a:solidFill>
            </a:endParaRPr>
          </a:p>
        </p:txBody>
      </p:sp>
      <p:pic>
        <p:nvPicPr>
          <p:cNvPr id="6862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186514"/>
            <a:ext cx="6696744" cy="5265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566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p:txBody>
          <a:bodyPr/>
          <a:lstStyle/>
          <a:p>
            <a:pPr eaLnBrk="1" hangingPunct="1"/>
            <a:r>
              <a:rPr lang="en-GB">
                <a:latin typeface="Liberation Sans"/>
              </a:rPr>
              <a:t>Contextual menus</a:t>
            </a:r>
          </a:p>
        </p:txBody>
      </p:sp>
      <p:sp>
        <p:nvSpPr>
          <p:cNvPr id="48133"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Provide access to often-used commands that make sense in the context of a current </a:t>
            </a:r>
            <a:r>
              <a:rPr lang="en-GB" sz="2800" dirty="0" smtClean="0">
                <a:solidFill>
                  <a:srgbClr val="7030A0"/>
                </a:solidFill>
                <a:latin typeface="Liberation Sans"/>
              </a:rPr>
              <a:t>task</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Appear when the user presses the Control key while clicking on an interface </a:t>
            </a:r>
            <a:r>
              <a:rPr lang="en-GB" sz="2800" dirty="0" smtClean="0">
                <a:solidFill>
                  <a:srgbClr val="7030A0"/>
                </a:solidFill>
                <a:latin typeface="Liberation Sans"/>
              </a:rPr>
              <a:t>element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e.g., clicking on a photo in a website together with holding down the Control key results in options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open it in a new window,</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save it,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or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copy it</a:t>
            </a:r>
            <a:r>
              <a:rPr lang="ja-JP" altLang="en-GB" sz="20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Helps overcome some of the navigation problems associated with cascading menus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18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131235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idx="4294967295"/>
          </p:nvPr>
        </p:nvSpPr>
        <p:spPr/>
        <p:txBody>
          <a:bodyPr/>
          <a:lstStyle/>
          <a:p>
            <a:pPr eaLnBrk="1" hangingPunct="1"/>
            <a:r>
              <a:rPr lang="en-GB">
                <a:latin typeface="Verdana" charset="0"/>
              </a:rPr>
              <a:t>Windows Jump List Menu</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19</a:t>
            </a:fld>
            <a:endParaRPr lang="en-GB" dirty="0">
              <a:solidFill>
                <a:schemeClr val="accent6">
                  <a:lumMod val="75000"/>
                </a:schemeClr>
              </a:solidFill>
            </a:endParaRPr>
          </a:p>
        </p:txBody>
      </p:sp>
      <p:pic>
        <p:nvPicPr>
          <p:cNvPr id="72720"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7992888" cy="473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334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a:latin typeface="Liberation Sans"/>
              </a:rPr>
              <a:t>Overview</a:t>
            </a:r>
          </a:p>
        </p:txBody>
      </p:sp>
      <p:sp>
        <p:nvSpPr>
          <p:cNvPr id="15365" name="Rectangle 3"/>
          <p:cNvSpPr>
            <a:spLocks noGrp="1" noChangeArrowheads="1"/>
          </p:cNvSpPr>
          <p:nvPr>
            <p:ph type="body" idx="4294967295"/>
          </p:nvPr>
        </p:nvSpPr>
        <p:spPr/>
        <p:txBody>
          <a:bodyPr/>
          <a:lstStyle/>
          <a:p>
            <a:pPr eaLnBrk="1" hangingPunct="1">
              <a:lnSpc>
                <a:spcPct val="90000"/>
              </a:lnSpc>
            </a:pPr>
            <a:r>
              <a:rPr lang="en-GB" dirty="0">
                <a:solidFill>
                  <a:srgbClr val="7030A0"/>
                </a:solidFill>
                <a:latin typeface="Liberation Sans"/>
              </a:rPr>
              <a:t>Interface </a:t>
            </a:r>
            <a:r>
              <a:rPr lang="en-GB" dirty="0" smtClean="0">
                <a:solidFill>
                  <a:srgbClr val="7030A0"/>
                </a:solidFill>
                <a:latin typeface="Liberation Sans"/>
              </a:rPr>
              <a:t>types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dirty="0">
                <a:solidFill>
                  <a:schemeClr val="accent1"/>
                </a:solidFill>
                <a:latin typeface="Liberation Sans"/>
                <a:ea typeface="ＭＳ Ｐゴシック" charset="0"/>
              </a:rPr>
              <a:t>highlight the main design and research issues for each of the different interfaces</a:t>
            </a:r>
          </a:p>
          <a:p>
            <a:pPr lvl="1" eaLnBrk="1" hangingPunct="1">
              <a:lnSpc>
                <a:spcPct val="90000"/>
              </a:lnSpc>
              <a:buFontTx/>
              <a:buNone/>
            </a:pPr>
            <a:endParaRPr lang="en-GB" dirty="0">
              <a:latin typeface="Liberation Sans"/>
              <a:ea typeface="ＭＳ Ｐゴシック" charset="0"/>
            </a:endParaRPr>
          </a:p>
          <a:p>
            <a:pPr eaLnBrk="1" hangingPunct="1">
              <a:lnSpc>
                <a:spcPct val="90000"/>
              </a:lnSpc>
            </a:pPr>
            <a:r>
              <a:rPr lang="en-GB" dirty="0">
                <a:solidFill>
                  <a:srgbClr val="7030A0"/>
                </a:solidFill>
                <a:latin typeface="Liberation Sans"/>
              </a:rPr>
              <a:t>Consider which interface is best for a given application or activity</a:t>
            </a:r>
          </a:p>
          <a:p>
            <a:pPr lvl="3" eaLnBrk="1" hangingPunct="1">
              <a:lnSpc>
                <a:spcPct val="90000"/>
              </a:lnSpc>
            </a:pPr>
            <a:endParaRPr lang="en-GB" dirty="0">
              <a:latin typeface="Liberation Sans"/>
              <a:ea typeface="ＭＳ Ｐゴシック" charset="0"/>
            </a:endParaRPr>
          </a:p>
        </p:txBody>
      </p:sp>
      <p:sp>
        <p:nvSpPr>
          <p:cNvPr id="15366" name="Rectangle 4"/>
          <p:cNvSpPr>
            <a:spLocks noChangeArrowheads="1"/>
          </p:cNvSpPr>
          <p:nvPr/>
        </p:nvSpPr>
        <p:spPr bwMode="auto">
          <a:xfrm>
            <a:off x="34925" y="-219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n-US" sz="240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2</a:t>
            </a:fld>
            <a:endParaRPr lang="en-GB" dirty="0">
              <a:solidFill>
                <a:schemeClr val="accent6">
                  <a:lumMod val="75000"/>
                </a:schemeClr>
              </a:solidFill>
            </a:endParaRPr>
          </a:p>
        </p:txBody>
      </p:sp>
    </p:spTree>
    <p:extLst>
      <p:ext uri="{BB962C8B-B14F-4D97-AF65-F5344CB8AC3E}">
        <p14:creationId xmlns:p14="http://schemas.microsoft.com/office/powerpoint/2010/main" val="2045965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51205"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What are best names/labels/phrases to use?</a:t>
            </a:r>
          </a:p>
          <a:p>
            <a:pPr eaLnBrk="1" hangingPunct="1">
              <a:lnSpc>
                <a:spcPct val="90000"/>
              </a:lnSpc>
            </a:pPr>
            <a:r>
              <a:rPr lang="en-GB" sz="2800" dirty="0">
                <a:solidFill>
                  <a:srgbClr val="7030A0"/>
                </a:solidFill>
                <a:latin typeface="Liberation Sans"/>
              </a:rPr>
              <a:t>Placement in list is </a:t>
            </a:r>
            <a:r>
              <a:rPr lang="en-GB" sz="2800" dirty="0" smtClean="0">
                <a:solidFill>
                  <a:srgbClr val="7030A0"/>
                </a:solidFill>
                <a:latin typeface="Liberation Sans"/>
              </a:rPr>
              <a:t>critical</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Quit and save need to be far </a:t>
            </a:r>
            <a:r>
              <a:rPr lang="en-GB" sz="2400" dirty="0" smtClean="0">
                <a:solidFill>
                  <a:schemeClr val="accent1"/>
                </a:solidFill>
                <a:latin typeface="Liberation Sans"/>
                <a:ea typeface="ＭＳ Ｐゴシック" charset="0"/>
              </a:rPr>
              <a:t>apart</a:t>
            </a:r>
          </a:p>
          <a:p>
            <a:pPr lvl="1" eaLnBrk="1" hangingPunct="1">
              <a:lnSpc>
                <a:spcPct val="90000"/>
              </a:lnSpc>
            </a:pPr>
            <a:endParaRPr lang="en-GB" sz="800" dirty="0" smtClean="0">
              <a:solidFill>
                <a:schemeClr val="accent1"/>
              </a:solidFill>
              <a:latin typeface="Liberation Sans"/>
              <a:ea typeface="ＭＳ Ｐゴシック" charset="0"/>
            </a:endParaRPr>
          </a:p>
          <a:p>
            <a:pPr>
              <a:lnSpc>
                <a:spcPct val="90000"/>
              </a:lnSpc>
            </a:pPr>
            <a:r>
              <a:rPr lang="en-GB" sz="2800" dirty="0" smtClean="0">
                <a:solidFill>
                  <a:srgbClr val="7030A0"/>
                </a:solidFill>
                <a:latin typeface="Liberation Sans"/>
              </a:rPr>
              <a:t>Choice </a:t>
            </a:r>
            <a:r>
              <a:rPr lang="en-GB" sz="2800" dirty="0">
                <a:solidFill>
                  <a:srgbClr val="7030A0"/>
                </a:solidFill>
                <a:latin typeface="Liberation Sans"/>
              </a:rPr>
              <a:t>of </a:t>
            </a:r>
            <a:r>
              <a:rPr lang="en-GB" sz="2800" dirty="0" smtClean="0">
                <a:solidFill>
                  <a:srgbClr val="7030A0"/>
                </a:solidFill>
                <a:latin typeface="Liberation Sans"/>
              </a:rPr>
              <a:t>menu </a:t>
            </a:r>
            <a:r>
              <a:rPr lang="en-GB" sz="2800" dirty="0">
                <a:solidFill>
                  <a:srgbClr val="7030A0"/>
                </a:solidFill>
                <a:latin typeface="Liberation Sans"/>
              </a:rPr>
              <a:t>to use </a:t>
            </a:r>
            <a:r>
              <a:rPr lang="en-GB" sz="2800" dirty="0" smtClean="0">
                <a:solidFill>
                  <a:srgbClr val="7030A0"/>
                </a:solidFill>
                <a:latin typeface="Liberation Sans"/>
              </a:rPr>
              <a:t>determined </a:t>
            </a:r>
            <a:r>
              <a:rPr lang="en-GB" sz="2800" dirty="0">
                <a:solidFill>
                  <a:srgbClr val="7030A0"/>
                </a:solidFill>
                <a:latin typeface="Liberation Sans"/>
              </a:rPr>
              <a:t>by </a:t>
            </a:r>
            <a:r>
              <a:rPr lang="en-GB" sz="2800" dirty="0" smtClean="0">
                <a:solidFill>
                  <a:srgbClr val="7030A0"/>
                </a:solidFill>
                <a:latin typeface="Liberation Sans"/>
              </a:rPr>
              <a:t>application </a:t>
            </a:r>
            <a:r>
              <a:rPr lang="en-GB" sz="2800" dirty="0">
                <a:solidFill>
                  <a:srgbClr val="7030A0"/>
                </a:solidFill>
                <a:latin typeface="Liberation Sans"/>
              </a:rPr>
              <a:t>and type of </a:t>
            </a:r>
            <a:r>
              <a:rPr lang="en-GB" sz="2800" dirty="0" smtClean="0">
                <a:solidFill>
                  <a:srgbClr val="7030A0"/>
                </a:solidFill>
                <a:latin typeface="Liberation Sans"/>
              </a:rPr>
              <a:t>system </a:t>
            </a:r>
          </a:p>
          <a:p>
            <a:pPr marL="0" indent="0">
              <a:lnSpc>
                <a:spcPct val="90000"/>
              </a:lnSpc>
              <a:buNone/>
            </a:pPr>
            <a:endParaRPr lang="en-GB" sz="1200" dirty="0" smtClean="0">
              <a:solidFill>
                <a:srgbClr val="7030A0"/>
              </a:solidFill>
              <a:latin typeface="Liberation Sans"/>
            </a:endParaRPr>
          </a:p>
          <a:p>
            <a:pPr lvl="1">
              <a:lnSpc>
                <a:spcPct val="90000"/>
              </a:lnSpc>
            </a:pPr>
            <a:r>
              <a:rPr lang="en-GB" sz="2400" dirty="0" smtClean="0">
                <a:solidFill>
                  <a:schemeClr val="accent1"/>
                </a:solidFill>
                <a:latin typeface="Liberation Sans"/>
              </a:rPr>
              <a:t>flat </a:t>
            </a:r>
            <a:r>
              <a:rPr lang="en-GB" sz="2400" dirty="0">
                <a:solidFill>
                  <a:schemeClr val="accent1"/>
                </a:solidFill>
                <a:latin typeface="Liberation Sans"/>
              </a:rPr>
              <a:t>menus are best for displaying a small number of options at one </a:t>
            </a:r>
            <a:r>
              <a:rPr lang="en-GB" sz="2400" dirty="0" smtClean="0">
                <a:solidFill>
                  <a:schemeClr val="accent1"/>
                </a:solidFill>
                <a:latin typeface="Liberation Sans"/>
              </a:rPr>
              <a:t>time</a:t>
            </a:r>
          </a:p>
          <a:p>
            <a:pPr lvl="1">
              <a:lnSpc>
                <a:spcPct val="90000"/>
              </a:lnSpc>
            </a:pPr>
            <a:endParaRPr lang="en-GB" sz="1200" dirty="0" smtClean="0">
              <a:solidFill>
                <a:schemeClr val="accent1"/>
              </a:solidFill>
              <a:latin typeface="Liberation Sans"/>
            </a:endParaRPr>
          </a:p>
          <a:p>
            <a:pPr lvl="1">
              <a:lnSpc>
                <a:spcPct val="90000"/>
              </a:lnSpc>
            </a:pPr>
            <a:r>
              <a:rPr lang="en-GB" sz="2400" dirty="0">
                <a:solidFill>
                  <a:schemeClr val="accent1"/>
                </a:solidFill>
                <a:latin typeface="Liberation Sans"/>
              </a:rPr>
              <a:t>expanding menus are good for showing a large number of options </a:t>
            </a:r>
            <a:endParaRPr lang="en-GB" sz="2400" dirty="0" smtClean="0">
              <a:solidFill>
                <a:schemeClr val="accent1"/>
              </a:solidFill>
              <a:latin typeface="Liberation Sans"/>
            </a:endParaRPr>
          </a:p>
          <a:p>
            <a:pPr>
              <a:lnSpc>
                <a:spcPct val="90000"/>
              </a:lnSpc>
            </a:pPr>
            <a:endParaRPr lang="en-GB" dirty="0">
              <a:latin typeface="Liberation Sans"/>
              <a:ea typeface="ＭＳ Ｐゴシック" charset="0"/>
            </a:endParaRPr>
          </a:p>
          <a:p>
            <a:pPr lvl="1" eaLnBrk="1" hangingPunct="1">
              <a:lnSpc>
                <a:spcPct val="90000"/>
              </a:lnSpc>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64257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p:txBody>
          <a:bodyPr/>
          <a:lstStyle/>
          <a:p>
            <a:pPr eaLnBrk="1" hangingPunct="1"/>
            <a:r>
              <a:rPr lang="en-GB">
                <a:latin typeface="Liberation Sans"/>
              </a:rPr>
              <a:t>Icon design</a:t>
            </a:r>
          </a:p>
        </p:txBody>
      </p:sp>
      <p:sp>
        <p:nvSpPr>
          <p:cNvPr id="53253"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Icons are assumed to be easier to learn and remember than </a:t>
            </a:r>
            <a:r>
              <a:rPr lang="en-GB" sz="2800" dirty="0" smtClean="0">
                <a:solidFill>
                  <a:srgbClr val="7030A0"/>
                </a:solidFill>
                <a:latin typeface="Liberation Sans"/>
              </a:rPr>
              <a:t>commands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Can be designed to be compact and variably positioned on a </a:t>
            </a:r>
            <a:r>
              <a:rPr lang="en-GB" sz="2800" dirty="0" smtClean="0">
                <a:solidFill>
                  <a:srgbClr val="7030A0"/>
                </a:solidFill>
                <a:latin typeface="Liberation Sans"/>
              </a:rPr>
              <a:t>screen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Now pervasive in every </a:t>
            </a:r>
            <a:r>
              <a:rPr lang="en-GB" sz="2800" dirty="0" smtClean="0">
                <a:solidFill>
                  <a:srgbClr val="7030A0"/>
                </a:solidFill>
                <a:latin typeface="Liberation Sans"/>
              </a:rPr>
              <a:t>interface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represent desktop objects, tools (e.g. paintbrush), applications (e.g. web browser), and operations (e.g. cut, paste, next, accept, change)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92735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p:txBody>
          <a:bodyPr/>
          <a:lstStyle/>
          <a:p>
            <a:pPr eaLnBrk="1" hangingPunct="1"/>
            <a:r>
              <a:rPr lang="en-GB">
                <a:latin typeface="Liberation Sans"/>
              </a:rPr>
              <a:t>Icons</a:t>
            </a:r>
          </a:p>
        </p:txBody>
      </p:sp>
      <p:sp>
        <p:nvSpPr>
          <p:cNvPr id="55301"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Since the Xerox Star days icons have changed in their look and feel: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black and white -&gt; </a:t>
            </a:r>
            <a:r>
              <a:rPr lang="en-GB" sz="2400" dirty="0" err="1">
                <a:solidFill>
                  <a:schemeClr val="accent1"/>
                </a:solidFill>
                <a:latin typeface="Liberation Sans"/>
                <a:ea typeface="ＭＳ Ｐゴシック" charset="0"/>
              </a:rPr>
              <a:t>color</a:t>
            </a:r>
            <a:r>
              <a:rPr lang="en-GB" sz="2400" dirty="0">
                <a:solidFill>
                  <a:schemeClr val="accent1"/>
                </a:solidFill>
                <a:latin typeface="Liberation Sans"/>
                <a:ea typeface="ＭＳ Ｐゴシック" charset="0"/>
              </a:rPr>
              <a:t>, shadowing, photorealistic images, 3D rendering, and </a:t>
            </a:r>
            <a:r>
              <a:rPr lang="en-GB" sz="2400" dirty="0" smtClean="0">
                <a:solidFill>
                  <a:schemeClr val="accent1"/>
                </a:solidFill>
                <a:latin typeface="Liberation Sans"/>
                <a:ea typeface="ＭＳ Ｐゴシック" charset="0"/>
              </a:rPr>
              <a:t>animation</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Many designed to be very detailed and animated making them both visually attractive and </a:t>
            </a:r>
            <a:r>
              <a:rPr lang="en-GB" sz="2800" dirty="0" smtClean="0">
                <a:solidFill>
                  <a:srgbClr val="7030A0"/>
                </a:solidFill>
                <a:latin typeface="Liberation Sans"/>
              </a:rPr>
              <a:t>informative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GUIs now highly inviting, emotionally appealing, and feel alive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35609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p:txBody>
          <a:bodyPr/>
          <a:lstStyle/>
          <a:p>
            <a:pPr eaLnBrk="1" hangingPunct="1"/>
            <a:r>
              <a:rPr lang="en-GB">
                <a:latin typeface="Liberation Sans"/>
              </a:rPr>
              <a:t>Icon forms</a:t>
            </a:r>
          </a:p>
        </p:txBody>
      </p:sp>
      <p:sp>
        <p:nvSpPr>
          <p:cNvPr id="57349"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800" dirty="0">
                <a:solidFill>
                  <a:srgbClr val="7030A0"/>
                </a:solidFill>
                <a:latin typeface="Liberation Sans"/>
              </a:rPr>
              <a:t>The mapping between the representation and underlying referent can be</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similar (e.g., a picture of a file to represent the object file</a:t>
            </a:r>
            <a:r>
              <a:rPr lang="en-GB" sz="2000" dirty="0" smtClean="0">
                <a:solidFill>
                  <a:schemeClr val="accent1"/>
                </a:solidFill>
                <a:latin typeface="Liberation Sans"/>
                <a:ea typeface="ＭＳ Ｐゴシック" charset="0"/>
              </a:rPr>
              <a:t>)</a:t>
            </a:r>
          </a:p>
          <a:p>
            <a:pPr lvl="1" eaLnBrk="1" hangingPunct="1">
              <a:lnSpc>
                <a:spcPct val="90000"/>
              </a:lnSpc>
            </a:pPr>
            <a:endParaRPr lang="en-GB" sz="9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analogical (e.g., a picture of a pair of scissors to represent </a:t>
            </a:r>
            <a:r>
              <a:rPr lang="ja-JP" altLang="en-GB" sz="2000" dirty="0">
                <a:solidFill>
                  <a:schemeClr val="accent1"/>
                </a:solidFill>
                <a:latin typeface="Liberation Sans"/>
                <a:ea typeface="ＭＳ Ｐゴシック" charset="0"/>
              </a:rPr>
              <a:t>‘</a:t>
            </a:r>
            <a:r>
              <a:rPr lang="en-GB" sz="2000" dirty="0" smtClean="0">
                <a:solidFill>
                  <a:schemeClr val="accent1"/>
                </a:solidFill>
                <a:latin typeface="Liberation Sans"/>
                <a:ea typeface="ＭＳ Ｐゴシック" charset="0"/>
              </a:rPr>
              <a:t>cut)</a:t>
            </a: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arbitrary (e.g., the use of an X to represent </a:t>
            </a:r>
            <a:r>
              <a:rPr lang="ja-JP" altLang="en-GB" sz="2000" dirty="0">
                <a:solidFill>
                  <a:schemeClr val="accent1"/>
                </a:solidFill>
                <a:latin typeface="Liberation Sans"/>
                <a:ea typeface="ＭＳ Ｐゴシック" charset="0"/>
              </a:rPr>
              <a:t>‘</a:t>
            </a:r>
            <a:r>
              <a:rPr lang="en-GB" sz="2000" dirty="0" smtClean="0">
                <a:solidFill>
                  <a:schemeClr val="accent1"/>
                </a:solidFill>
                <a:latin typeface="Liberation Sans"/>
                <a:ea typeface="ＭＳ Ｐゴシック" charset="0"/>
              </a:rPr>
              <a:t>delete’)</a:t>
            </a:r>
          </a:p>
          <a:p>
            <a:pPr lvl="1" eaLnBrk="1" hangingPunct="1">
              <a:lnSpc>
                <a:spcPct val="90000"/>
              </a:lnSpc>
            </a:pPr>
            <a:endParaRPr lang="en-GB" sz="8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Most effective icons are similar </a:t>
            </a:r>
            <a:r>
              <a:rPr lang="en-GB" sz="2800" dirty="0" smtClean="0">
                <a:solidFill>
                  <a:srgbClr val="7030A0"/>
                </a:solidFill>
                <a:latin typeface="Liberation Sans"/>
              </a:rPr>
              <a:t>ones</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a:solidFill>
                  <a:srgbClr val="7030A0"/>
                </a:solidFill>
                <a:latin typeface="Liberation Sans"/>
              </a:rPr>
              <a:t>Many operations are actions making it more difficult to represent them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use a combination of objects and symbols that capture the salient part of an action</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13184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idx="4294967295"/>
          </p:nvPr>
        </p:nvSpPr>
        <p:spPr/>
        <p:txBody>
          <a:bodyPr/>
          <a:lstStyle/>
          <a:p>
            <a:pPr eaLnBrk="1" hangingPunct="1"/>
            <a:r>
              <a:rPr lang="en-GB">
                <a:latin typeface="Verdana" charset="0"/>
              </a:rPr>
              <a:t>Early icons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24</a:t>
            </a:fld>
            <a:endParaRPr lang="en-GB" dirty="0">
              <a:solidFill>
                <a:schemeClr val="accent6">
                  <a:lumMod val="75000"/>
                </a:schemeClr>
              </a:solidFill>
            </a:endParaRPr>
          </a:p>
        </p:txBody>
      </p:sp>
      <p:pic>
        <p:nvPicPr>
          <p:cNvPr id="8193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44" y="1412776"/>
            <a:ext cx="8856984" cy="4736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670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idx="4294967295"/>
          </p:nvPr>
        </p:nvSpPr>
        <p:spPr/>
        <p:txBody>
          <a:bodyPr/>
          <a:lstStyle/>
          <a:p>
            <a:pPr eaLnBrk="1" hangingPunct="1"/>
            <a:r>
              <a:rPr lang="en-GB">
                <a:latin typeface="Verdana" charset="0"/>
              </a:rPr>
              <a:t>Newer icons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25</a:t>
            </a:fld>
            <a:endParaRPr lang="en-GB" dirty="0">
              <a:solidFill>
                <a:schemeClr val="accent6">
                  <a:lumMod val="75000"/>
                </a:schemeClr>
              </a:solidFill>
            </a:endParaRPr>
          </a:p>
        </p:txBody>
      </p:sp>
      <p:pic>
        <p:nvPicPr>
          <p:cNvPr id="8398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772816"/>
            <a:ext cx="8820150"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67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idx="4294967295"/>
          </p:nvPr>
        </p:nvSpPr>
        <p:spPr/>
        <p:txBody>
          <a:bodyPr>
            <a:normAutofit/>
          </a:bodyPr>
          <a:lstStyle/>
          <a:p>
            <a:pPr eaLnBrk="1" hangingPunct="1"/>
            <a:r>
              <a:rPr lang="en-GB" dirty="0">
                <a:latin typeface="Verdana" charset="0"/>
              </a:rPr>
              <a:t>Simple </a:t>
            </a:r>
            <a:r>
              <a:rPr lang="en-GB" dirty="0" smtClean="0">
                <a:latin typeface="Verdana" charset="0"/>
              </a:rPr>
              <a:t>flat 2D icons</a:t>
            </a:r>
            <a:endParaRPr lang="en-GB" dirty="0">
              <a:latin typeface="Verdana"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26</a:t>
            </a:fld>
            <a:endParaRPr lang="en-GB" dirty="0">
              <a:solidFill>
                <a:schemeClr val="accent6">
                  <a:lumMod val="75000"/>
                </a:schemeClr>
              </a:solidFill>
            </a:endParaRPr>
          </a:p>
        </p:txBody>
      </p:sp>
      <p:pic>
        <p:nvPicPr>
          <p:cNvPr id="216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264712"/>
            <a:ext cx="6062040" cy="4972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2554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65541" name="Rectangle 3"/>
          <p:cNvSpPr>
            <a:spLocks noGrp="1" noChangeArrowheads="1"/>
          </p:cNvSpPr>
          <p:nvPr>
            <p:ph type="body" idx="4294967295"/>
          </p:nvPr>
        </p:nvSpPr>
        <p:spPr/>
        <p:txBody>
          <a:bodyPr/>
          <a:lstStyle/>
          <a:p>
            <a:r>
              <a:rPr lang="en-GB" sz="2800" dirty="0">
                <a:solidFill>
                  <a:srgbClr val="7030A0"/>
                </a:solidFill>
                <a:latin typeface="Liberation Sans"/>
              </a:rPr>
              <a:t>Sketch simple icons to represent the following operations to appear on a digital camera </a:t>
            </a:r>
            <a:r>
              <a:rPr lang="en-GB" sz="2800" dirty="0" smtClean="0">
                <a:solidFill>
                  <a:srgbClr val="7030A0"/>
                </a:solidFill>
                <a:latin typeface="Liberation Sans"/>
              </a:rPr>
              <a:t>screen:</a:t>
            </a:r>
          </a:p>
          <a:p>
            <a:endParaRPr lang="en-GB" sz="1200" dirty="0">
              <a:solidFill>
                <a:srgbClr val="7030A0"/>
              </a:solidFill>
              <a:latin typeface="Liberation Sans"/>
            </a:endParaRPr>
          </a:p>
          <a:p>
            <a:pPr lvl="1"/>
            <a:r>
              <a:rPr lang="en-GB" sz="2000" dirty="0" smtClean="0">
                <a:solidFill>
                  <a:schemeClr val="accent1"/>
                </a:solidFill>
                <a:latin typeface="Liberation Sans"/>
                <a:ea typeface="ＭＳ Ｐゴシック" charset="0"/>
              </a:rPr>
              <a:t>Turn </a:t>
            </a:r>
            <a:r>
              <a:rPr lang="en-GB" sz="2000" dirty="0">
                <a:solidFill>
                  <a:schemeClr val="accent1"/>
                </a:solidFill>
                <a:latin typeface="Liberation Sans"/>
                <a:ea typeface="ＭＳ Ｐゴシック" charset="0"/>
              </a:rPr>
              <a:t>image 90 degrees </a:t>
            </a:r>
            <a:r>
              <a:rPr lang="en-GB" sz="2000" dirty="0" smtClean="0">
                <a:solidFill>
                  <a:schemeClr val="accent1"/>
                </a:solidFill>
                <a:latin typeface="Liberation Sans"/>
                <a:ea typeface="ＭＳ Ｐゴシック" charset="0"/>
              </a:rPr>
              <a:t>sideways</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Auto</a:t>
            </a:r>
            <a:r>
              <a:rPr lang="en-GB" sz="2000" dirty="0">
                <a:solidFill>
                  <a:schemeClr val="accent1"/>
                </a:solidFill>
                <a:latin typeface="Liberation Sans"/>
                <a:ea typeface="ＭＳ Ｐゴシック" charset="0"/>
              </a:rPr>
              <a:t>-enhance the </a:t>
            </a:r>
            <a:r>
              <a:rPr lang="en-GB" sz="2000" dirty="0" smtClean="0">
                <a:solidFill>
                  <a:schemeClr val="accent1"/>
                </a:solidFill>
                <a:latin typeface="Liberation Sans"/>
                <a:ea typeface="ＭＳ Ｐゴシック" charset="0"/>
              </a:rPr>
              <a:t>image</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Fix red-eye</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Crop </a:t>
            </a:r>
            <a:r>
              <a:rPr lang="en-GB" sz="2000" dirty="0">
                <a:solidFill>
                  <a:schemeClr val="accent1"/>
                </a:solidFill>
                <a:latin typeface="Liberation Sans"/>
                <a:ea typeface="ＭＳ Ｐゴシック" charset="0"/>
              </a:rPr>
              <a:t>the </a:t>
            </a:r>
            <a:r>
              <a:rPr lang="en-GB" sz="2000" dirty="0" smtClean="0">
                <a:solidFill>
                  <a:schemeClr val="accent1"/>
                </a:solidFill>
                <a:latin typeface="Liberation Sans"/>
                <a:ea typeface="ＭＳ Ｐゴシック" charset="0"/>
              </a:rPr>
              <a:t>image</a:t>
            </a:r>
          </a:p>
          <a:p>
            <a:pPr lvl="1"/>
            <a:endParaRPr lang="en-GB" sz="1200" dirty="0" smtClean="0">
              <a:solidFill>
                <a:schemeClr val="accent1"/>
              </a:solidFill>
              <a:latin typeface="Liberation Sans"/>
              <a:ea typeface="ＭＳ Ｐゴシック" charset="0"/>
            </a:endParaRPr>
          </a:p>
          <a:p>
            <a:r>
              <a:rPr lang="en-GB" sz="2800" dirty="0">
                <a:solidFill>
                  <a:srgbClr val="7030A0"/>
                </a:solidFill>
                <a:latin typeface="Liberation Sans"/>
              </a:rPr>
              <a:t>Show them to someone </a:t>
            </a:r>
            <a:r>
              <a:rPr lang="en-GB" sz="2800" dirty="0" smtClean="0">
                <a:solidFill>
                  <a:srgbClr val="7030A0"/>
                </a:solidFill>
                <a:latin typeface="Liberation Sans"/>
              </a:rPr>
              <a:t>else </a:t>
            </a:r>
            <a:r>
              <a:rPr lang="en-GB" sz="2800" dirty="0">
                <a:solidFill>
                  <a:srgbClr val="7030A0"/>
                </a:solidFill>
                <a:latin typeface="Liberation Sans"/>
              </a:rPr>
              <a:t>and see if they can understand what each represents </a:t>
            </a:r>
            <a:endParaRPr lang="en-GB" sz="2800" dirty="0">
              <a:solidFill>
                <a:srgbClr val="7030A0"/>
              </a:solidFill>
              <a:latin typeface="Liberation Sans"/>
              <a:ea typeface="ＭＳ Ｐゴシック" charset="0"/>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78805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p:txBody>
          <a:bodyPr/>
          <a:lstStyle/>
          <a:p>
            <a:pPr eaLnBrk="1" hangingPunct="1"/>
            <a:r>
              <a:rPr lang="en-GB" dirty="0" smtClean="0">
                <a:latin typeface="Liberation Sans"/>
              </a:rPr>
              <a:t>Basic edit icons on iPhone</a:t>
            </a:r>
            <a:endParaRPr lang="en-GB" dirty="0">
              <a:latin typeface="Liberation Sans"/>
            </a:endParaRPr>
          </a:p>
        </p:txBody>
      </p:sp>
      <p:sp>
        <p:nvSpPr>
          <p:cNvPr id="67590" name="Rectangle 4"/>
          <p:cNvSpPr>
            <a:spLocks noGrp="1" noChangeArrowheads="1"/>
          </p:cNvSpPr>
          <p:nvPr>
            <p:ph type="body" idx="4294967295"/>
          </p:nvPr>
        </p:nvSpPr>
        <p:spPr/>
        <p:txBody>
          <a:bodyPr>
            <a:normAutofit/>
          </a:bodyPr>
          <a:lstStyle/>
          <a:p>
            <a:pPr eaLnBrk="1" hangingPunct="1"/>
            <a:r>
              <a:rPr lang="en-GB" sz="2800" dirty="0">
                <a:solidFill>
                  <a:srgbClr val="7030A0"/>
                </a:solidFill>
                <a:latin typeface="Liberation Sans"/>
              </a:rPr>
              <a:t>Which is which</a:t>
            </a:r>
            <a:r>
              <a:rPr lang="en-GB" sz="2800" dirty="0" smtClean="0">
                <a:solidFill>
                  <a:srgbClr val="7030A0"/>
                </a:solidFill>
                <a:latin typeface="Liberation Sans"/>
              </a:rPr>
              <a:t>?</a:t>
            </a:r>
            <a:endParaRPr lang="en-GB" sz="12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Are they easy to </a:t>
            </a:r>
            <a:r>
              <a:rPr lang="en-GB" sz="2800" dirty="0" smtClean="0">
                <a:solidFill>
                  <a:srgbClr val="7030A0"/>
                </a:solidFill>
                <a:latin typeface="Liberation Sans"/>
              </a:rPr>
              <a:t>understand</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Are they distinguishable</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What representation forms</a:t>
            </a:r>
            <a:br>
              <a:rPr lang="en-GB" sz="2800" dirty="0">
                <a:solidFill>
                  <a:srgbClr val="7030A0"/>
                </a:solidFill>
                <a:latin typeface="Liberation Sans"/>
              </a:rPr>
            </a:br>
            <a:r>
              <a:rPr lang="en-GB" sz="2800" dirty="0">
                <a:solidFill>
                  <a:srgbClr val="7030A0"/>
                </a:solidFill>
                <a:latin typeface="Liberation Sans"/>
              </a:rPr>
              <a:t> are used</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How do yours compare?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51715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69637"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There is a wealth of resources now so do not have to draw or invent new icons from </a:t>
            </a:r>
            <a:r>
              <a:rPr lang="en-GB" sz="2800" dirty="0" smtClean="0">
                <a:solidFill>
                  <a:srgbClr val="7030A0"/>
                </a:solidFill>
                <a:latin typeface="Liberation Sans"/>
              </a:rPr>
              <a:t>scratch</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guidelines, style guides, icon builders, </a:t>
            </a:r>
            <a:r>
              <a:rPr lang="en-GB" sz="2400" dirty="0" smtClean="0">
                <a:solidFill>
                  <a:schemeClr val="accent1"/>
                </a:solidFill>
                <a:latin typeface="Liberation Sans"/>
                <a:ea typeface="ＭＳ Ｐゴシック" charset="0"/>
              </a:rPr>
              <a:t>libraries</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Text labels can be used alongside icons to help identification for small icon sets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For large icon sets (e.g. photo editing or word processing) use rollovers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6555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GB">
                <a:latin typeface="Liberation Sans"/>
              </a:rPr>
              <a:t>1. Command-based</a:t>
            </a:r>
          </a:p>
        </p:txBody>
      </p:sp>
      <p:sp>
        <p:nvSpPr>
          <p:cNvPr id="1946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Commands such as abbreviations (e.g. </a:t>
            </a:r>
            <a:r>
              <a:rPr lang="en-GB" sz="2800" dirty="0" err="1">
                <a:solidFill>
                  <a:srgbClr val="7030A0"/>
                </a:solidFill>
                <a:latin typeface="Liberation Sans"/>
              </a:rPr>
              <a:t>ls</a:t>
            </a:r>
            <a:r>
              <a:rPr lang="en-GB" sz="2800" dirty="0">
                <a:solidFill>
                  <a:srgbClr val="7030A0"/>
                </a:solidFill>
                <a:latin typeface="Liberation Sans"/>
              </a:rPr>
              <a:t>) typed in at the prompt to which the system responds (e.g. listing current files</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Some are hard wired at keyboard, others can be assigned to </a:t>
            </a:r>
            <a:r>
              <a:rPr lang="en-GB" sz="2800" dirty="0" smtClean="0">
                <a:solidFill>
                  <a:srgbClr val="7030A0"/>
                </a:solidFill>
                <a:latin typeface="Liberation Sans"/>
              </a:rPr>
              <a:t>keys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Efficient, precise, and </a:t>
            </a:r>
            <a:r>
              <a:rPr lang="en-GB" sz="2800" dirty="0" smtClean="0">
                <a:solidFill>
                  <a:srgbClr val="7030A0"/>
                </a:solidFill>
                <a:latin typeface="Liberation Sans"/>
              </a:rPr>
              <a:t>fast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Large overhead to learning set of commands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72808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p:txBody>
          <a:bodyPr/>
          <a:lstStyle/>
          <a:p>
            <a:pPr eaLnBrk="1" hangingPunct="1"/>
            <a:r>
              <a:rPr lang="en-GB">
                <a:latin typeface="Liberation Sans"/>
              </a:rPr>
              <a:t>3. Multimedia</a:t>
            </a:r>
          </a:p>
        </p:txBody>
      </p:sp>
      <p:sp>
        <p:nvSpPr>
          <p:cNvPr id="71685"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Combines different media within a single interface with various forms of </a:t>
            </a:r>
            <a:r>
              <a:rPr lang="en-GB" sz="2800" dirty="0" smtClean="0">
                <a:solidFill>
                  <a:srgbClr val="7030A0"/>
                </a:solidFill>
                <a:latin typeface="Liberation Sans"/>
              </a:rPr>
              <a:t>interactivity</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graphics, text, video, sound, and </a:t>
            </a:r>
            <a:r>
              <a:rPr lang="en-GB" sz="2400" dirty="0" smtClean="0">
                <a:solidFill>
                  <a:schemeClr val="accent1"/>
                </a:solidFill>
                <a:latin typeface="Liberation Sans"/>
                <a:ea typeface="ＭＳ Ｐゴシック" charset="0"/>
              </a:rPr>
              <a:t>animations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Users click on links in an image or text </a:t>
            </a:r>
            <a:br>
              <a:rPr lang="en-GB" sz="2800" dirty="0">
                <a:solidFill>
                  <a:srgbClr val="7030A0"/>
                </a:solidFill>
                <a:latin typeface="Liberation Sans"/>
              </a:rPr>
            </a:br>
            <a:r>
              <a:rPr lang="en-GB" sz="2400" dirty="0">
                <a:solidFill>
                  <a:schemeClr val="accent1"/>
                </a:solidFill>
                <a:latin typeface="Liberation Sans"/>
              </a:rPr>
              <a:t>-&gt; another part of the program </a:t>
            </a:r>
            <a:r>
              <a:rPr lang="en-GB" sz="2400" dirty="0" smtClean="0">
                <a:solidFill>
                  <a:schemeClr val="accent1"/>
                </a:solidFill>
                <a:latin typeface="Liberation Sans"/>
              </a:rPr>
              <a:t/>
            </a:r>
            <a:br>
              <a:rPr lang="en-GB" sz="2400" dirty="0" smtClean="0">
                <a:solidFill>
                  <a:schemeClr val="accent1"/>
                </a:solidFill>
                <a:latin typeface="Liberation Sans"/>
              </a:rPr>
            </a:br>
            <a:r>
              <a:rPr lang="en-GB" sz="2400" dirty="0" smtClean="0">
                <a:solidFill>
                  <a:schemeClr val="accent1"/>
                </a:solidFill>
                <a:latin typeface="Liberation Sans"/>
              </a:rPr>
              <a:t>-&gt; </a:t>
            </a:r>
            <a:r>
              <a:rPr lang="en-GB" sz="2400" dirty="0">
                <a:solidFill>
                  <a:schemeClr val="accent1"/>
                </a:solidFill>
                <a:latin typeface="Liberation Sans"/>
              </a:rPr>
              <a:t>an animation or a video clip is </a:t>
            </a:r>
            <a:r>
              <a:rPr lang="en-GB" sz="2400" dirty="0" smtClean="0">
                <a:solidFill>
                  <a:schemeClr val="accent1"/>
                </a:solidFill>
                <a:latin typeface="Liberation Sans"/>
              </a:rPr>
              <a:t>played</a:t>
            </a:r>
            <a:r>
              <a:rPr lang="en-GB" sz="2400" dirty="0">
                <a:solidFill>
                  <a:schemeClr val="accent1"/>
                </a:solidFill>
                <a:latin typeface="Liberation Sans"/>
              </a:rPr>
              <a:t/>
            </a:r>
            <a:br>
              <a:rPr lang="en-GB" sz="2400" dirty="0">
                <a:solidFill>
                  <a:schemeClr val="accent1"/>
                </a:solidFill>
                <a:latin typeface="Liberation Sans"/>
              </a:rPr>
            </a:br>
            <a:r>
              <a:rPr lang="en-GB" sz="2400" dirty="0" smtClean="0">
                <a:solidFill>
                  <a:schemeClr val="accent1"/>
                </a:solidFill>
                <a:latin typeface="Liberation Sans"/>
              </a:rPr>
              <a:t>-&gt;</a:t>
            </a:r>
            <a:r>
              <a:rPr lang="en-GB" sz="2400" dirty="0">
                <a:solidFill>
                  <a:schemeClr val="accent1"/>
                </a:solidFill>
                <a:latin typeface="Liberation Sans"/>
              </a:rPr>
              <a:t>can return to where they were or move on to another place</a:t>
            </a:r>
            <a:r>
              <a:rPr lang="en-GB" sz="2800" dirty="0">
                <a:solidFill>
                  <a:schemeClr val="accent1"/>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93565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idx="4294967295"/>
          </p:nvPr>
        </p:nvSpPr>
        <p:spPr>
          <a:xfrm>
            <a:off x="179512" y="260648"/>
            <a:ext cx="8507288" cy="706090"/>
          </a:xfrm>
        </p:spPr>
        <p:txBody>
          <a:bodyPr>
            <a:noAutofit/>
          </a:bodyPr>
          <a:lstStyle/>
          <a:p>
            <a:pPr eaLnBrk="1" hangingPunct="1"/>
            <a:r>
              <a:rPr lang="en-GB" sz="3000" dirty="0" err="1">
                <a:latin typeface="Liberation Sans"/>
              </a:rPr>
              <a:t>BioBlast</a:t>
            </a:r>
            <a:r>
              <a:rPr lang="en-GB" sz="3000" dirty="0">
                <a:latin typeface="Liberation Sans"/>
              </a:rPr>
              <a:t> </a:t>
            </a:r>
            <a:r>
              <a:rPr lang="en-GB" sz="3000" dirty="0" smtClean="0">
                <a:latin typeface="Liberation Sans"/>
              </a:rPr>
              <a:t>Multimedia </a:t>
            </a:r>
            <a:r>
              <a:rPr lang="en-GB" sz="3000" dirty="0">
                <a:latin typeface="Liberation Sans"/>
              </a:rPr>
              <a:t>L</a:t>
            </a:r>
            <a:r>
              <a:rPr lang="en-GB" sz="3000" dirty="0" smtClean="0">
                <a:latin typeface="Liberation Sans"/>
              </a:rPr>
              <a:t>earning </a:t>
            </a:r>
            <a:r>
              <a:rPr lang="en-GB" sz="3000" dirty="0">
                <a:latin typeface="Liberation Sans"/>
              </a:rPr>
              <a:t>E</a:t>
            </a:r>
            <a:r>
              <a:rPr lang="en-GB" sz="3000" dirty="0" smtClean="0">
                <a:latin typeface="Liberation Sans"/>
              </a:rPr>
              <a:t>nvironment</a:t>
            </a:r>
            <a:endParaRPr lang="en-GB" sz="30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31</a:t>
            </a:fld>
            <a:endParaRPr lang="en-GB" dirty="0">
              <a:solidFill>
                <a:schemeClr val="accent6">
                  <a:lumMod val="75000"/>
                </a:schemeClr>
              </a:solidFill>
              <a:latin typeface="Liberation Sans"/>
            </a:endParaRPr>
          </a:p>
        </p:txBody>
      </p:sp>
      <p:pic>
        <p:nvPicPr>
          <p:cNvPr id="9627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052735"/>
            <a:ext cx="6840760" cy="5348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939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idx="4294967295"/>
          </p:nvPr>
        </p:nvSpPr>
        <p:spPr/>
        <p:txBody>
          <a:bodyPr/>
          <a:lstStyle/>
          <a:p>
            <a:pPr eaLnBrk="1" hangingPunct="1"/>
            <a:r>
              <a:rPr lang="en-GB">
                <a:latin typeface="Liberation Sans"/>
              </a:rPr>
              <a:t>Pros and cons</a:t>
            </a:r>
          </a:p>
        </p:txBody>
      </p:sp>
      <p:sp>
        <p:nvSpPr>
          <p:cNvPr id="75781" name="Rectangle 3"/>
          <p:cNvSpPr>
            <a:spLocks noGrp="1" noChangeArrowheads="1"/>
          </p:cNvSpPr>
          <p:nvPr>
            <p:ph type="body" idx="4294967295"/>
          </p:nvPr>
        </p:nvSpPr>
        <p:spPr/>
        <p:txBody>
          <a:bodyPr>
            <a:normAutofit/>
          </a:bodyPr>
          <a:lstStyle/>
          <a:p>
            <a:pPr eaLnBrk="1" hangingPunct="1">
              <a:lnSpc>
                <a:spcPct val="90000"/>
              </a:lnSpc>
            </a:pPr>
            <a:r>
              <a:rPr lang="en-GB" sz="2400" dirty="0">
                <a:solidFill>
                  <a:srgbClr val="7030A0"/>
                </a:solidFill>
                <a:latin typeface="Liberation Sans"/>
              </a:rPr>
              <a:t>Facilitates rapid access to multiple representations of </a:t>
            </a:r>
            <a:r>
              <a:rPr lang="en-GB" sz="2400" dirty="0" smtClean="0">
                <a:solidFill>
                  <a:srgbClr val="7030A0"/>
                </a:solidFill>
                <a:latin typeface="Liberation Sans"/>
              </a:rPr>
              <a:t>information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 Can provide better ways of presenting information than can any media </a:t>
            </a:r>
            <a:r>
              <a:rPr lang="en-GB" sz="2400" dirty="0" smtClean="0">
                <a:solidFill>
                  <a:srgbClr val="7030A0"/>
                </a:solidFill>
                <a:latin typeface="Liberation Sans"/>
              </a:rPr>
              <a:t>alone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Can enable easier learning, better understanding, more engagement, and more </a:t>
            </a:r>
            <a:r>
              <a:rPr lang="en-GB" sz="2400" dirty="0" smtClean="0">
                <a:solidFill>
                  <a:srgbClr val="7030A0"/>
                </a:solidFill>
                <a:latin typeface="Liberation Sans"/>
              </a:rPr>
              <a:t>pleasure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Can encourage users to explore different parts of a game or </a:t>
            </a:r>
            <a:r>
              <a:rPr lang="en-GB" sz="2400" dirty="0" smtClean="0">
                <a:solidFill>
                  <a:srgbClr val="7030A0"/>
                </a:solidFill>
                <a:latin typeface="Liberation Sans"/>
              </a:rPr>
              <a:t>story</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Tendency to play video clips and animations, while skimming through accompanying text or diagrams</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70713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77829"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How to design multimedia to help users explore, keep track of, and integrate the multiple representations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provide hands-on interactivities and simulations that the user has to complete to solve a </a:t>
            </a:r>
            <a:r>
              <a:rPr lang="en-GB" sz="2000" dirty="0" smtClean="0">
                <a:solidFill>
                  <a:schemeClr val="accent1"/>
                </a:solidFill>
                <a:latin typeface="Liberation Sans"/>
                <a:ea typeface="ＭＳ Ｐゴシック" charset="0"/>
              </a:rPr>
              <a:t>task</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Use </a:t>
            </a:r>
            <a:r>
              <a:rPr lang="ja-JP" altLang="en-GB" sz="2000" dirty="0">
                <a:solidFill>
                  <a:schemeClr val="accent1"/>
                </a:solidFill>
                <a:latin typeface="Liberation Sans"/>
                <a:ea typeface="ＭＳ Ｐゴシック" charset="0"/>
              </a:rPr>
              <a:t>‘</a:t>
            </a:r>
            <a:r>
              <a:rPr lang="en-GB" sz="2000" dirty="0" err="1">
                <a:solidFill>
                  <a:schemeClr val="accent1"/>
                </a:solidFill>
                <a:latin typeface="Liberation Sans"/>
                <a:ea typeface="ＭＳ Ｐゴシック" charset="0"/>
              </a:rPr>
              <a:t>dynalinking</a:t>
            </a:r>
            <a:r>
              <a:rPr lang="en-GB" sz="2000" dirty="0">
                <a:solidFill>
                  <a:schemeClr val="accent1"/>
                </a:solidFill>
                <a:latin typeface="Liberation Sans"/>
                <a:ea typeface="ＭＳ Ｐゴシック" charset="0"/>
              </a:rPr>
              <a: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where information depicted in one window explicitly changes in relation to what happens in another (</a:t>
            </a:r>
            <a:r>
              <a:rPr lang="en-GB" sz="2000" dirty="0" err="1">
                <a:solidFill>
                  <a:schemeClr val="accent1"/>
                </a:solidFill>
                <a:latin typeface="Liberation Sans"/>
                <a:ea typeface="ＭＳ Ｐゴシック" charset="0"/>
              </a:rPr>
              <a:t>Scaife</a:t>
            </a:r>
            <a:r>
              <a:rPr lang="en-GB" sz="2000" dirty="0">
                <a:solidFill>
                  <a:schemeClr val="accent1"/>
                </a:solidFill>
                <a:latin typeface="Liberation Sans"/>
                <a:ea typeface="ＭＳ Ｐゴシック" charset="0"/>
              </a:rPr>
              <a:t> and Rogers, 1996).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Several guidelines that recommend how to combine multiple media for different kinds of task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159449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idx="4294967295"/>
          </p:nvPr>
        </p:nvSpPr>
        <p:spPr/>
        <p:txBody>
          <a:bodyPr/>
          <a:lstStyle/>
          <a:p>
            <a:pPr eaLnBrk="1" hangingPunct="1"/>
            <a:r>
              <a:rPr lang="en-GB">
                <a:latin typeface="Liberation Sans"/>
              </a:rPr>
              <a:t>4. Virtual reality</a:t>
            </a:r>
          </a:p>
        </p:txBody>
      </p:sp>
      <p:sp>
        <p:nvSpPr>
          <p:cNvPr id="7987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Computer-generated graphical simulations providing: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the illusion of participation in a synthetic environment rather than external observation of such an environment</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r>
              <a:rPr lang="en-GB" sz="2400" dirty="0" err="1">
                <a:solidFill>
                  <a:schemeClr val="accent1"/>
                </a:solidFill>
                <a:latin typeface="Liberation Sans"/>
                <a:ea typeface="ＭＳ Ｐゴシック" charset="0"/>
              </a:rPr>
              <a:t>Gigante</a:t>
            </a:r>
            <a:r>
              <a:rPr lang="en-GB" sz="2400" dirty="0">
                <a:solidFill>
                  <a:schemeClr val="accent1"/>
                </a:solidFill>
                <a:latin typeface="Liberation Sans"/>
                <a:ea typeface="ＭＳ Ｐゴシック" charset="0"/>
              </a:rPr>
              <a:t>, 1993</a:t>
            </a:r>
            <a:r>
              <a:rPr lang="en-GB" sz="24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P</a:t>
            </a:r>
            <a:r>
              <a:rPr lang="en-GB" sz="2800" dirty="0" smtClean="0">
                <a:solidFill>
                  <a:srgbClr val="7030A0"/>
                </a:solidFill>
                <a:latin typeface="Liberation Sans"/>
              </a:rPr>
              <a:t>rovide </a:t>
            </a:r>
            <a:r>
              <a:rPr lang="en-GB" sz="2800" dirty="0">
                <a:solidFill>
                  <a:srgbClr val="7030A0"/>
                </a:solidFill>
                <a:latin typeface="Liberation Sans"/>
              </a:rPr>
              <a:t>new kinds of experience, enabling users to interact with objects and navigate in 3D </a:t>
            </a:r>
            <a:r>
              <a:rPr lang="en-GB" sz="2800" dirty="0" smtClean="0">
                <a:solidFill>
                  <a:srgbClr val="7030A0"/>
                </a:solidFill>
                <a:latin typeface="Liberation Sans"/>
              </a:rPr>
              <a:t>space </a:t>
            </a:r>
            <a:endParaRPr lang="en-GB" sz="2800" dirty="0">
              <a:solidFill>
                <a:srgbClr val="7030A0"/>
              </a:solidFill>
              <a:latin typeface="Liberation Sans"/>
            </a:endParaRPr>
          </a:p>
          <a:p>
            <a:pPr eaLnBrk="1" hangingPunct="1">
              <a:lnSpc>
                <a:spcPct val="90000"/>
              </a:lnSpc>
            </a:pPr>
            <a:endParaRPr lang="en-GB" sz="1200" dirty="0" smtClean="0">
              <a:solidFill>
                <a:srgbClr val="7030A0"/>
              </a:solidFill>
              <a:latin typeface="Liberation Sans"/>
            </a:endParaRPr>
          </a:p>
          <a:p>
            <a:pPr eaLnBrk="1" hangingPunct="1">
              <a:lnSpc>
                <a:spcPct val="90000"/>
              </a:lnSpc>
            </a:pPr>
            <a:r>
              <a:rPr lang="en-GB" sz="2800" dirty="0" smtClean="0">
                <a:solidFill>
                  <a:srgbClr val="7030A0"/>
                </a:solidFill>
                <a:latin typeface="Liberation Sans"/>
              </a:rPr>
              <a:t>Create </a:t>
            </a:r>
            <a:r>
              <a:rPr lang="en-GB" sz="2800" dirty="0">
                <a:solidFill>
                  <a:srgbClr val="7030A0"/>
                </a:solidFill>
                <a:latin typeface="Liberation Sans"/>
              </a:rPr>
              <a:t>highly engaging user experiences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641781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p:txBody>
          <a:bodyPr/>
          <a:lstStyle/>
          <a:p>
            <a:pPr eaLnBrk="1" hangingPunct="1"/>
            <a:r>
              <a:rPr lang="en-GB">
                <a:latin typeface="Liberation Sans"/>
              </a:rPr>
              <a:t>Pros and cons</a:t>
            </a:r>
          </a:p>
        </p:txBody>
      </p:sp>
      <p:sp>
        <p:nvSpPr>
          <p:cNvPr id="81925"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Can have a higher level of fidelity with objects they represent compared to </a:t>
            </a:r>
            <a:r>
              <a:rPr lang="en-GB" sz="2400" dirty="0" smtClean="0">
                <a:solidFill>
                  <a:srgbClr val="7030A0"/>
                </a:solidFill>
                <a:latin typeface="Liberation Sans"/>
              </a:rPr>
              <a:t>multimedia</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Induces a sense of presence where someone is totally engrossed by the </a:t>
            </a:r>
            <a:r>
              <a:rPr lang="en-GB" sz="2400" dirty="0" smtClean="0">
                <a:solidFill>
                  <a:srgbClr val="7030A0"/>
                </a:solidFill>
                <a:latin typeface="Liberation Sans"/>
              </a:rPr>
              <a:t>experience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a state of consciousness, the (psychological) sense of being in the virtual environment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(Slater and Wilbur, 1999</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Provides different viewpoints: 1st and 3rd </a:t>
            </a:r>
            <a:r>
              <a:rPr lang="en-GB" sz="2400" dirty="0" smtClean="0">
                <a:solidFill>
                  <a:srgbClr val="7030A0"/>
                </a:solidFill>
                <a:latin typeface="Liberation Sans"/>
              </a:rPr>
              <a:t>person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Head-mounted displays are uncomfortable to wear, and can cause motion sickness and disorientation</a:t>
            </a:r>
            <a:r>
              <a:rPr lang="en-GB" sz="2800" dirty="0">
                <a:solidFill>
                  <a:srgbClr val="7030A0"/>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209998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84997"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Much research on how to design safe and realistic VRs to facilitate </a:t>
            </a:r>
            <a:r>
              <a:rPr lang="en-GB" sz="2400" dirty="0" smtClean="0">
                <a:solidFill>
                  <a:srgbClr val="7030A0"/>
                </a:solidFill>
                <a:latin typeface="Liberation Sans"/>
              </a:rPr>
              <a:t>training</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e.g. flying </a:t>
            </a:r>
            <a:r>
              <a:rPr lang="en-GB" sz="2000" dirty="0" smtClean="0">
                <a:solidFill>
                  <a:schemeClr val="accent1"/>
                </a:solidFill>
                <a:latin typeface="Liberation Sans"/>
                <a:ea typeface="ＭＳ Ｐゴシック" charset="0"/>
              </a:rPr>
              <a:t>simulators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help people overcome phobias (e.g. spiders, talking in public</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Design </a:t>
            </a:r>
            <a:r>
              <a:rPr lang="en-GB" sz="2400" dirty="0" smtClean="0">
                <a:solidFill>
                  <a:srgbClr val="7030A0"/>
                </a:solidFill>
                <a:latin typeface="Liberation Sans"/>
              </a:rPr>
              <a:t>issues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best to navigate through them (e.g. first versus third person</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how to control interactions and movements (e.g. use of  head and body movements</a:t>
            </a:r>
            <a:r>
              <a:rPr lang="en-GB" sz="2000" dirty="0" smtClean="0">
                <a:solidFill>
                  <a:schemeClr val="accent1"/>
                </a:solidFill>
                <a:latin typeface="Liberation Sans"/>
                <a:ea typeface="ＭＳ Ｐゴシック" charset="0"/>
              </a:rPr>
              <a:t>)</a:t>
            </a:r>
          </a:p>
          <a:p>
            <a:pPr lvl="1" eaLnBrk="1" hangingPunct="1">
              <a:lnSpc>
                <a:spcPct val="90000"/>
              </a:lnSpc>
            </a:pPr>
            <a:endParaRPr lang="en-GB" sz="13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how best to interact with information (e.g. use of keypads, pointing, joystick buttons);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level of realism to aim for to engender a sense of presence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591237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2"/>
          <p:cNvSpPr>
            <a:spLocks noGrp="1" noChangeArrowheads="1"/>
          </p:cNvSpPr>
          <p:nvPr>
            <p:ph type="title" idx="4294967295"/>
          </p:nvPr>
        </p:nvSpPr>
        <p:spPr>
          <a:xfrm>
            <a:off x="179512" y="188640"/>
            <a:ext cx="8712968" cy="936104"/>
          </a:xfrm>
        </p:spPr>
        <p:txBody>
          <a:bodyPr>
            <a:noAutofit/>
          </a:bodyPr>
          <a:lstStyle/>
          <a:p>
            <a:pPr eaLnBrk="1" hangingPunct="1"/>
            <a:r>
              <a:rPr lang="en-GB" sz="3500" dirty="0">
                <a:latin typeface="Liberation Sans"/>
              </a:rPr>
              <a:t>Which is the most engaging game of Snake?</a:t>
            </a:r>
          </a:p>
        </p:txBody>
      </p:sp>
      <p:sp>
        <p:nvSpPr>
          <p:cNvPr id="2" name="Footer Placeholder 1"/>
          <p:cNvSpPr>
            <a:spLocks noGrp="1"/>
          </p:cNvSpPr>
          <p:nvPr>
            <p:ph type="ftr" sz="quarter" idx="11"/>
          </p:nvPr>
        </p:nvSpPr>
        <p:spPr>
          <a:xfrm>
            <a:off x="3026495" y="6356350"/>
            <a:ext cx="3065674" cy="365125"/>
          </a:xfrm>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a:xfrm>
            <a:off x="6481207" y="6356350"/>
            <a:ext cx="2258917" cy="365125"/>
          </a:xfrm>
        </p:spPr>
        <p:txBody>
          <a:bodyPr/>
          <a:lstStyle/>
          <a:p>
            <a:fld id="{A7EA2D8D-44E5-43C4-BBA1-AE3E32EF0894}" type="slidenum">
              <a:rPr lang="en-GB" smtClean="0">
                <a:solidFill>
                  <a:schemeClr val="accent6">
                    <a:lumMod val="75000"/>
                  </a:schemeClr>
                </a:solidFill>
                <a:latin typeface="Liberation Sans"/>
              </a:rPr>
              <a:t>37</a:t>
            </a:fld>
            <a:endParaRPr lang="en-GB" dirty="0">
              <a:solidFill>
                <a:schemeClr val="accent6">
                  <a:lumMod val="75000"/>
                </a:schemeClr>
              </a:solidFill>
              <a:latin typeface="Liberation Sans"/>
            </a:endParaRPr>
          </a:p>
        </p:txBody>
      </p:sp>
      <p:pic>
        <p:nvPicPr>
          <p:cNvPr id="10960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96752"/>
            <a:ext cx="8062731" cy="5144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254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itle 1"/>
          <p:cNvSpPr>
            <a:spLocks noGrp="1"/>
          </p:cNvSpPr>
          <p:nvPr>
            <p:ph type="title" idx="4294967295"/>
          </p:nvPr>
        </p:nvSpPr>
        <p:spPr/>
        <p:txBody>
          <a:bodyPr>
            <a:normAutofit fontScale="90000"/>
          </a:bodyPr>
          <a:lstStyle/>
          <a:p>
            <a:pPr eaLnBrk="1" hangingPunct="1"/>
            <a:r>
              <a:rPr lang="en-GB" dirty="0">
                <a:latin typeface="Liberation Sans"/>
              </a:rPr>
              <a:t>5. Information </a:t>
            </a:r>
            <a:r>
              <a:rPr lang="en-GB" dirty="0" smtClean="0">
                <a:latin typeface="Liberation Sans"/>
              </a:rPr>
              <a:t>visualization and dashboards</a:t>
            </a:r>
            <a:endParaRPr lang="en-GB" dirty="0">
              <a:latin typeface="Liberation Sans"/>
            </a:endParaRPr>
          </a:p>
        </p:txBody>
      </p:sp>
      <p:sp>
        <p:nvSpPr>
          <p:cNvPr id="89093" name="Content Placeholder 2"/>
          <p:cNvSpPr>
            <a:spLocks noGrp="1"/>
          </p:cNvSpPr>
          <p:nvPr>
            <p:ph idx="4294967295"/>
          </p:nvPr>
        </p:nvSpPr>
        <p:spPr/>
        <p:txBody>
          <a:bodyPr>
            <a:normAutofit fontScale="92500"/>
          </a:bodyPr>
          <a:lstStyle/>
          <a:p>
            <a:pPr eaLnBrk="1" hangingPunct="1"/>
            <a:r>
              <a:rPr lang="en-GB" sz="2400" dirty="0">
                <a:solidFill>
                  <a:srgbClr val="7030A0"/>
                </a:solidFill>
                <a:latin typeface="Liberation Sans"/>
              </a:rPr>
              <a:t>Computer-generated interactive graphics of complex </a:t>
            </a:r>
            <a:r>
              <a:rPr lang="en-GB" sz="2400" dirty="0" smtClean="0">
                <a:solidFill>
                  <a:srgbClr val="7030A0"/>
                </a:solidFill>
                <a:latin typeface="Liberation Sans"/>
              </a:rPr>
              <a:t>data</a:t>
            </a:r>
          </a:p>
          <a:p>
            <a:pPr eaLnBrk="1" hangingPunct="1"/>
            <a:endParaRPr lang="en-GB" sz="1200" dirty="0">
              <a:solidFill>
                <a:srgbClr val="7030A0"/>
              </a:solidFill>
              <a:latin typeface="Liberation Sans"/>
            </a:endParaRPr>
          </a:p>
          <a:p>
            <a:pPr eaLnBrk="1" hangingPunct="1"/>
            <a:r>
              <a:rPr lang="en-GB" sz="2400" dirty="0">
                <a:solidFill>
                  <a:srgbClr val="7030A0"/>
                </a:solidFill>
                <a:latin typeface="Liberation Sans"/>
              </a:rPr>
              <a:t>Amplify human cognition, enabling users to see patterns, trends, and anomalies in the visualization (Card </a:t>
            </a:r>
            <a:r>
              <a:rPr lang="en-GB" sz="2400" i="1" dirty="0">
                <a:solidFill>
                  <a:srgbClr val="7030A0"/>
                </a:solidFill>
                <a:latin typeface="Liberation Sans"/>
              </a:rPr>
              <a:t>et al,</a:t>
            </a:r>
            <a:r>
              <a:rPr lang="en-GB" sz="2400" dirty="0">
                <a:solidFill>
                  <a:srgbClr val="7030A0"/>
                </a:solidFill>
                <a:latin typeface="Liberation Sans"/>
              </a:rPr>
              <a:t> 1999) </a:t>
            </a:r>
            <a:endParaRPr lang="en-GB" sz="24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400" dirty="0">
                <a:solidFill>
                  <a:srgbClr val="7030A0"/>
                </a:solidFill>
                <a:latin typeface="Liberation Sans"/>
              </a:rPr>
              <a:t>Aim is to enhance discovery, decision-making, and explanation of </a:t>
            </a:r>
            <a:r>
              <a:rPr lang="en-GB" sz="2400" dirty="0" smtClean="0">
                <a:solidFill>
                  <a:srgbClr val="7030A0"/>
                </a:solidFill>
                <a:latin typeface="Liberation Sans"/>
              </a:rPr>
              <a:t>phenomena</a:t>
            </a:r>
          </a:p>
          <a:p>
            <a:pPr eaLnBrk="1" hangingPunct="1"/>
            <a:endParaRPr lang="en-GB" sz="1300" dirty="0">
              <a:solidFill>
                <a:srgbClr val="7030A0"/>
              </a:solidFill>
              <a:latin typeface="Liberation Sans"/>
            </a:endParaRPr>
          </a:p>
          <a:p>
            <a:pPr eaLnBrk="1" hangingPunct="1"/>
            <a:r>
              <a:rPr lang="en-GB" sz="2400" dirty="0">
                <a:solidFill>
                  <a:srgbClr val="7030A0"/>
                </a:solidFill>
                <a:latin typeface="Liberation Sans"/>
              </a:rPr>
              <a:t>Techniques include</a:t>
            </a:r>
            <a:r>
              <a:rPr lang="en-GB" sz="2400" dirty="0" smtClean="0">
                <a:solidFill>
                  <a:srgbClr val="7030A0"/>
                </a:solidFill>
                <a:latin typeface="Liberation Sans"/>
              </a:rPr>
              <a:t>:</a:t>
            </a:r>
          </a:p>
          <a:p>
            <a:pPr eaLnBrk="1" hangingPunct="1"/>
            <a:endParaRPr lang="en-GB" sz="11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3D interactive maps that can be zoomed in and out of and which present data via webs, trees, clusters, scatterplot diagrams, and interconnected nodes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127363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Dashboards</a:t>
            </a:r>
            <a:endParaRPr lang="en-US" dirty="0"/>
          </a:p>
        </p:txBody>
      </p:sp>
      <p:sp>
        <p:nvSpPr>
          <p:cNvPr id="6" name="Content Placeholder 5"/>
          <p:cNvSpPr>
            <a:spLocks noGrp="1"/>
          </p:cNvSpPr>
          <p:nvPr>
            <p:ph idx="1"/>
          </p:nvPr>
        </p:nvSpPr>
        <p:spPr>
          <a:xfrm>
            <a:off x="467544" y="1484784"/>
            <a:ext cx="8229600" cy="4785395"/>
          </a:xfrm>
        </p:spPr>
        <p:txBody>
          <a:bodyPr>
            <a:normAutofit fontScale="92500" lnSpcReduction="20000"/>
          </a:bodyPr>
          <a:lstStyle/>
          <a:p>
            <a:r>
              <a:rPr lang="en-GB" dirty="0" smtClean="0">
                <a:solidFill>
                  <a:srgbClr val="7030A0"/>
                </a:solidFill>
              </a:rPr>
              <a:t>Show </a:t>
            </a:r>
            <a:r>
              <a:rPr lang="en-GB" dirty="0">
                <a:solidFill>
                  <a:srgbClr val="7030A0"/>
                </a:solidFill>
              </a:rPr>
              <a:t>screenshots of data updated over periods of </a:t>
            </a:r>
            <a:r>
              <a:rPr lang="en-GB" dirty="0" smtClean="0">
                <a:solidFill>
                  <a:srgbClr val="7030A0"/>
                </a:solidFill>
              </a:rPr>
              <a:t>time</a:t>
            </a:r>
            <a:r>
              <a:rPr lang="en-GB" dirty="0">
                <a:solidFill>
                  <a:srgbClr val="7030A0"/>
                </a:solidFill>
              </a:rPr>
              <a:t> </a:t>
            </a:r>
            <a:r>
              <a:rPr lang="en-GB" dirty="0" smtClean="0">
                <a:solidFill>
                  <a:srgbClr val="7030A0"/>
                </a:solidFill>
              </a:rPr>
              <a:t>- to </a:t>
            </a:r>
            <a:r>
              <a:rPr lang="en-GB" dirty="0">
                <a:solidFill>
                  <a:srgbClr val="7030A0"/>
                </a:solidFill>
              </a:rPr>
              <a:t>be read at a glance </a:t>
            </a:r>
            <a:endParaRPr lang="en-GB" dirty="0" smtClean="0">
              <a:solidFill>
                <a:srgbClr val="7030A0"/>
              </a:solidFill>
            </a:endParaRPr>
          </a:p>
          <a:p>
            <a:endParaRPr lang="en-GB" sz="1300" dirty="0" smtClean="0">
              <a:solidFill>
                <a:srgbClr val="7030A0"/>
              </a:solidFill>
            </a:endParaRPr>
          </a:p>
          <a:p>
            <a:r>
              <a:rPr lang="en-GB" dirty="0" smtClean="0">
                <a:solidFill>
                  <a:srgbClr val="7030A0"/>
                </a:solidFill>
              </a:rPr>
              <a:t>Usually not interactive - slices </a:t>
            </a:r>
            <a:r>
              <a:rPr lang="en-GB" dirty="0">
                <a:solidFill>
                  <a:srgbClr val="7030A0"/>
                </a:solidFill>
              </a:rPr>
              <a:t>of data </a:t>
            </a:r>
            <a:r>
              <a:rPr lang="en-GB" dirty="0" smtClean="0">
                <a:solidFill>
                  <a:srgbClr val="7030A0"/>
                </a:solidFill>
              </a:rPr>
              <a:t>that depict current </a:t>
            </a:r>
            <a:r>
              <a:rPr lang="en-GB" dirty="0">
                <a:solidFill>
                  <a:srgbClr val="7030A0"/>
                </a:solidFill>
              </a:rPr>
              <a:t>state of a system or </a:t>
            </a:r>
            <a:r>
              <a:rPr lang="en-GB" dirty="0" smtClean="0">
                <a:solidFill>
                  <a:srgbClr val="7030A0"/>
                </a:solidFill>
              </a:rPr>
              <a:t>process</a:t>
            </a:r>
          </a:p>
          <a:p>
            <a:endParaRPr lang="en-GB" sz="1300" dirty="0" smtClean="0">
              <a:solidFill>
                <a:srgbClr val="7030A0"/>
              </a:solidFill>
            </a:endParaRPr>
          </a:p>
          <a:p>
            <a:r>
              <a:rPr lang="en-GB" dirty="0" smtClean="0">
                <a:solidFill>
                  <a:srgbClr val="7030A0"/>
                </a:solidFill>
              </a:rPr>
              <a:t>Need to provide </a:t>
            </a:r>
            <a:r>
              <a:rPr lang="en-GB" dirty="0">
                <a:solidFill>
                  <a:srgbClr val="7030A0"/>
                </a:solidFill>
              </a:rPr>
              <a:t>digestible and legible </a:t>
            </a:r>
            <a:r>
              <a:rPr lang="en-GB" dirty="0" smtClean="0">
                <a:solidFill>
                  <a:srgbClr val="7030A0"/>
                </a:solidFill>
              </a:rPr>
              <a:t>information for users</a:t>
            </a:r>
          </a:p>
          <a:p>
            <a:endParaRPr lang="en-GB" sz="1100" dirty="0" smtClean="0">
              <a:solidFill>
                <a:srgbClr val="7030A0"/>
              </a:solidFill>
            </a:endParaRPr>
          </a:p>
          <a:p>
            <a:pPr lvl="1"/>
            <a:r>
              <a:rPr lang="en-GB" dirty="0" smtClean="0">
                <a:solidFill>
                  <a:schemeClr val="accent1"/>
                </a:solidFill>
              </a:rPr>
              <a:t>design its spatial </a:t>
            </a:r>
            <a:r>
              <a:rPr lang="en-GB" dirty="0">
                <a:solidFill>
                  <a:schemeClr val="accent1"/>
                </a:solidFill>
              </a:rPr>
              <a:t>layout </a:t>
            </a:r>
            <a:r>
              <a:rPr lang="en-GB" dirty="0" smtClean="0">
                <a:solidFill>
                  <a:schemeClr val="accent1"/>
                </a:solidFill>
              </a:rPr>
              <a:t>so intuitive </a:t>
            </a:r>
            <a:r>
              <a:rPr lang="en-GB" dirty="0">
                <a:solidFill>
                  <a:schemeClr val="accent1"/>
                </a:solidFill>
              </a:rPr>
              <a:t>to read when first looking at it </a:t>
            </a:r>
            <a:endParaRPr lang="en-GB" dirty="0" smtClean="0">
              <a:solidFill>
                <a:schemeClr val="accent1"/>
              </a:solidFill>
            </a:endParaRPr>
          </a:p>
          <a:p>
            <a:pPr lvl="1"/>
            <a:endParaRPr lang="en-GB" sz="900" dirty="0" smtClean="0">
              <a:solidFill>
                <a:schemeClr val="accent1"/>
              </a:solidFill>
            </a:endParaRPr>
          </a:p>
          <a:p>
            <a:pPr lvl="1"/>
            <a:r>
              <a:rPr lang="en-GB" dirty="0" smtClean="0">
                <a:solidFill>
                  <a:schemeClr val="accent1"/>
                </a:solidFill>
              </a:rPr>
              <a:t>should also direct </a:t>
            </a:r>
            <a:r>
              <a:rPr lang="en-GB" dirty="0">
                <a:solidFill>
                  <a:schemeClr val="accent1"/>
                </a:solidFill>
              </a:rPr>
              <a:t>a user’s attention to anomalies or unexpected deviations </a:t>
            </a:r>
            <a:endParaRPr lang="en-US" dirty="0">
              <a:solidFill>
                <a:schemeClr val="accent1"/>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39</a:t>
            </a:fld>
            <a:endParaRPr lang="en-GB" dirty="0">
              <a:solidFill>
                <a:schemeClr val="accent6">
                  <a:lumMod val="75000"/>
                </a:schemeClr>
              </a:solidFill>
            </a:endParaRPr>
          </a:p>
        </p:txBody>
      </p:sp>
    </p:spTree>
    <p:extLst>
      <p:ext uri="{BB962C8B-B14F-4D97-AF65-F5344CB8AC3E}">
        <p14:creationId xmlns:p14="http://schemas.microsoft.com/office/powerpoint/2010/main" val="39378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idx="4294967295"/>
          </p:nvPr>
        </p:nvSpPr>
        <p:spPr/>
        <p:txBody>
          <a:bodyPr/>
          <a:lstStyle/>
          <a:p>
            <a:pPr eaLnBrk="1" hangingPunct="1"/>
            <a:r>
              <a:rPr lang="en-GB" sz="3200">
                <a:latin typeface="Verdana" charset="0"/>
              </a:rPr>
              <a:t>Second Life command-based interface for visually impaired users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4</a:t>
            </a:fld>
            <a:endParaRPr lang="en-GB" dirty="0">
              <a:solidFill>
                <a:schemeClr val="accent6">
                  <a:lumMod val="75000"/>
                </a:schemeClr>
              </a:solidFill>
            </a:endParaRPr>
          </a:p>
        </p:txBody>
      </p:sp>
      <p:pic>
        <p:nvPicPr>
          <p:cNvPr id="4404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88840"/>
            <a:ext cx="8847591"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464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850106"/>
          </a:xfrm>
        </p:spPr>
        <p:txBody>
          <a:bodyPr>
            <a:normAutofit/>
          </a:bodyPr>
          <a:lstStyle/>
          <a:p>
            <a:r>
              <a:rPr lang="en-US" dirty="0" smtClean="0"/>
              <a:t>Which dashboard is best?</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40</a:t>
            </a:fld>
            <a:endParaRPr lang="en-GB" dirty="0">
              <a:solidFill>
                <a:schemeClr val="accent6">
                  <a:lumMod val="75000"/>
                </a:schemeClr>
              </a:solidFill>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80728"/>
            <a:ext cx="8248650"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4380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314" y="188640"/>
            <a:ext cx="8229600" cy="706090"/>
          </a:xfrm>
        </p:spPr>
        <p:txBody>
          <a:bodyPr>
            <a:normAutofit fontScale="90000"/>
          </a:bodyPr>
          <a:lstStyle/>
          <a:p>
            <a:r>
              <a:rPr lang="en-US" dirty="0" smtClean="0"/>
              <a:t>Which dashboard is best?</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41</a:t>
            </a:fld>
            <a:endParaRPr lang="en-GB" dirty="0">
              <a:solidFill>
                <a:schemeClr val="accent6">
                  <a:lumMod val="75000"/>
                </a:schemeClr>
              </a:solidFill>
            </a:endParaRPr>
          </a:p>
        </p:txBody>
      </p:sp>
      <p:pic>
        <p:nvPicPr>
          <p:cNvPr id="164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92" y="836712"/>
            <a:ext cx="7272808" cy="474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043" y="5601141"/>
            <a:ext cx="67056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698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itle 1"/>
          <p:cNvSpPr>
            <a:spLocks noGrp="1"/>
          </p:cNvSpPr>
          <p:nvPr>
            <p:ph type="title" idx="4294967295"/>
          </p:nvPr>
        </p:nvSpPr>
        <p:spPr>
          <a:xfrm>
            <a:off x="467544" y="188640"/>
            <a:ext cx="8229600" cy="850106"/>
          </a:xfrm>
        </p:spPr>
        <p:txBody>
          <a:bodyPr/>
          <a:lstStyle/>
          <a:p>
            <a:pPr eaLnBrk="1" hangingPunct="1"/>
            <a:r>
              <a:rPr lang="en-GB" dirty="0">
                <a:latin typeface="Liberation Sans"/>
              </a:rPr>
              <a:t>Research and design issues</a:t>
            </a:r>
          </a:p>
        </p:txBody>
      </p:sp>
      <p:sp>
        <p:nvSpPr>
          <p:cNvPr id="90117" name="Content Placeholder 2"/>
          <p:cNvSpPr>
            <a:spLocks noGrp="1"/>
          </p:cNvSpPr>
          <p:nvPr>
            <p:ph idx="4294967295"/>
          </p:nvPr>
        </p:nvSpPr>
        <p:spPr>
          <a:xfrm>
            <a:off x="539552" y="1196752"/>
            <a:ext cx="8229600" cy="5040560"/>
          </a:xfrm>
        </p:spPr>
        <p:txBody>
          <a:bodyPr>
            <a:noAutofit/>
          </a:bodyPr>
          <a:lstStyle/>
          <a:p>
            <a:pPr eaLnBrk="1" hangingPunct="1"/>
            <a:r>
              <a:rPr lang="en-GB" sz="2800" dirty="0">
                <a:solidFill>
                  <a:srgbClr val="7030A0"/>
                </a:solidFill>
                <a:latin typeface="Liberation Sans"/>
              </a:rPr>
              <a:t>W</a:t>
            </a:r>
            <a:r>
              <a:rPr lang="en-GB" sz="2800" dirty="0" smtClean="0">
                <a:solidFill>
                  <a:srgbClr val="7030A0"/>
                </a:solidFill>
                <a:latin typeface="Liberation Sans"/>
              </a:rPr>
              <a:t>hether </a:t>
            </a:r>
            <a:r>
              <a:rPr lang="en-GB" sz="2800" dirty="0">
                <a:solidFill>
                  <a:srgbClr val="7030A0"/>
                </a:solidFill>
                <a:latin typeface="Liberation Sans"/>
              </a:rPr>
              <a:t>to use animation and/or </a:t>
            </a:r>
            <a:r>
              <a:rPr lang="en-GB" sz="2800" dirty="0" smtClean="0">
                <a:solidFill>
                  <a:srgbClr val="7030A0"/>
                </a:solidFill>
                <a:latin typeface="Liberation Sans"/>
              </a:rPr>
              <a:t>interactivity </a:t>
            </a:r>
            <a:endParaRPr lang="en-GB" sz="2800" dirty="0">
              <a:solidFill>
                <a:srgbClr val="7030A0"/>
              </a:solidFill>
              <a:latin typeface="Liberation Sans"/>
            </a:endParaRP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form of coding to use, e.g. </a:t>
            </a:r>
            <a:r>
              <a:rPr lang="en-GB" sz="2800" dirty="0" err="1">
                <a:solidFill>
                  <a:srgbClr val="7030A0"/>
                </a:solidFill>
                <a:latin typeface="Liberation Sans"/>
              </a:rPr>
              <a:t>color</a:t>
            </a:r>
            <a:r>
              <a:rPr lang="en-GB" sz="2800" dirty="0">
                <a:solidFill>
                  <a:srgbClr val="7030A0"/>
                </a:solidFill>
                <a:latin typeface="Liberation Sans"/>
              </a:rPr>
              <a:t> or text labels </a:t>
            </a:r>
          </a:p>
          <a:p>
            <a:pPr eaLnBrk="1" hangingPunct="1"/>
            <a:r>
              <a:rPr lang="en-GB" sz="2800" dirty="0">
                <a:solidFill>
                  <a:srgbClr val="7030A0"/>
                </a:solidFill>
                <a:latin typeface="Liberation Sans"/>
              </a:rPr>
              <a:t>W</a:t>
            </a:r>
            <a:r>
              <a:rPr lang="en-GB" sz="2800" dirty="0" smtClean="0">
                <a:solidFill>
                  <a:srgbClr val="7030A0"/>
                </a:solidFill>
                <a:latin typeface="Liberation Sans"/>
              </a:rPr>
              <a:t>hether </a:t>
            </a:r>
            <a:r>
              <a:rPr lang="en-GB" sz="2800" dirty="0">
                <a:solidFill>
                  <a:srgbClr val="7030A0"/>
                </a:solidFill>
                <a:latin typeface="Liberation Sans"/>
              </a:rPr>
              <a:t>to use a 2D or 3D representational format </a:t>
            </a: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forms of navigation, e.g. zooming or panning, </a:t>
            </a: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kinds and how much additional information to provide, e.g. rollovers or tables of text</a:t>
            </a:r>
          </a:p>
          <a:p>
            <a:pPr eaLnBrk="1" hangingPunct="1"/>
            <a:r>
              <a:rPr lang="en-GB" sz="2800" dirty="0">
                <a:solidFill>
                  <a:srgbClr val="7030A0"/>
                </a:solidFill>
                <a:latin typeface="Liberation Sans"/>
              </a:rPr>
              <a:t>What navigational metaphor to use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93733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ChangeArrowheads="1"/>
          </p:cNvSpPr>
          <p:nvPr>
            <p:ph type="title" idx="4294967295"/>
          </p:nvPr>
        </p:nvSpPr>
        <p:spPr/>
        <p:txBody>
          <a:bodyPr/>
          <a:lstStyle/>
          <a:p>
            <a:pPr eaLnBrk="1" hangingPunct="1"/>
            <a:r>
              <a:rPr lang="en-GB">
                <a:latin typeface="Liberation Sans"/>
              </a:rPr>
              <a:t>6. Web</a:t>
            </a:r>
          </a:p>
        </p:txBody>
      </p:sp>
      <p:sp>
        <p:nvSpPr>
          <p:cNvPr id="91141" name="Rectangle 3"/>
          <p:cNvSpPr>
            <a:spLocks noGrp="1" noChangeArrowheads="1"/>
          </p:cNvSpPr>
          <p:nvPr>
            <p:ph type="body" idx="4294967295"/>
          </p:nvPr>
        </p:nvSpPr>
        <p:spPr>
          <a:xfrm>
            <a:off x="457200" y="1268760"/>
            <a:ext cx="8229600" cy="5040560"/>
          </a:xfrm>
        </p:spPr>
        <p:txBody>
          <a:bodyPr>
            <a:normAutofit fontScale="92500" lnSpcReduction="10000"/>
          </a:bodyPr>
          <a:lstStyle/>
          <a:p>
            <a:pPr eaLnBrk="1" hangingPunct="1"/>
            <a:r>
              <a:rPr lang="en-GB" sz="2800" dirty="0">
                <a:solidFill>
                  <a:srgbClr val="7030A0"/>
                </a:solidFill>
                <a:latin typeface="Liberation Sans"/>
              </a:rPr>
              <a:t>Early websites were largely text-based, providing hyperlinks </a:t>
            </a:r>
            <a:endParaRPr lang="en-GB" sz="2800" dirty="0" smtClean="0">
              <a:solidFill>
                <a:srgbClr val="7030A0"/>
              </a:solidFill>
              <a:latin typeface="Liberation Sans"/>
            </a:endParaRPr>
          </a:p>
          <a:p>
            <a:pPr eaLnBrk="1" hangingPunct="1"/>
            <a:endParaRPr lang="en-GB" sz="1000" dirty="0" smtClean="0">
              <a:solidFill>
                <a:srgbClr val="7030A0"/>
              </a:solidFill>
              <a:latin typeface="Liberation Sans"/>
            </a:endParaRPr>
          </a:p>
          <a:p>
            <a:pPr eaLnBrk="1" hangingPunct="1"/>
            <a:endParaRPr lang="en-GB" sz="600" dirty="0">
              <a:solidFill>
                <a:srgbClr val="7030A0"/>
              </a:solidFill>
              <a:latin typeface="Liberation Sans"/>
            </a:endParaRPr>
          </a:p>
          <a:p>
            <a:pPr eaLnBrk="1" hangingPunct="1"/>
            <a:r>
              <a:rPr lang="en-GB" sz="2800" dirty="0">
                <a:solidFill>
                  <a:srgbClr val="7030A0"/>
                </a:solidFill>
                <a:latin typeface="Liberation Sans"/>
              </a:rPr>
              <a:t>Concern was with how best to structure information </a:t>
            </a:r>
            <a:r>
              <a:rPr lang="en-GB" sz="2800" dirty="0" smtClean="0">
                <a:solidFill>
                  <a:srgbClr val="7030A0"/>
                </a:solidFill>
                <a:latin typeface="Liberation Sans"/>
              </a:rPr>
              <a:t>to </a:t>
            </a:r>
            <a:r>
              <a:rPr lang="en-GB" sz="2800" dirty="0">
                <a:solidFill>
                  <a:srgbClr val="7030A0"/>
                </a:solidFill>
                <a:latin typeface="Liberation Sans"/>
              </a:rPr>
              <a:t>enable users to navigate and access it easily and </a:t>
            </a:r>
            <a:r>
              <a:rPr lang="en-GB" sz="2800" dirty="0" smtClean="0">
                <a:solidFill>
                  <a:srgbClr val="7030A0"/>
                </a:solidFill>
                <a:latin typeface="Liberation Sans"/>
              </a:rPr>
              <a:t>quickly</a:t>
            </a:r>
          </a:p>
          <a:p>
            <a:pPr eaLnBrk="1" hangingPunct="1"/>
            <a:endParaRPr lang="en-GB" sz="1000" dirty="0">
              <a:solidFill>
                <a:srgbClr val="7030A0"/>
              </a:solidFill>
              <a:latin typeface="Liberation Sans"/>
            </a:endParaRPr>
          </a:p>
          <a:p>
            <a:pPr eaLnBrk="1" hangingPunct="1"/>
            <a:r>
              <a:rPr lang="en-GB" sz="2800" dirty="0">
                <a:solidFill>
                  <a:srgbClr val="7030A0"/>
                </a:solidFill>
                <a:latin typeface="Liberation Sans"/>
              </a:rPr>
              <a:t>Nowadays, more emphasis on making pages distinctive, striking, and </a:t>
            </a:r>
            <a:r>
              <a:rPr lang="en-GB" sz="2800" dirty="0" smtClean="0">
                <a:solidFill>
                  <a:srgbClr val="7030A0"/>
                </a:solidFill>
                <a:latin typeface="Liberation Sans"/>
              </a:rPr>
              <a:t>pleasurable</a:t>
            </a:r>
          </a:p>
          <a:p>
            <a:pPr eaLnBrk="1" hangingPunct="1"/>
            <a:endParaRPr lang="en-GB" sz="1100" dirty="0" smtClean="0">
              <a:solidFill>
                <a:srgbClr val="7030A0"/>
              </a:solidFill>
              <a:latin typeface="Liberation Sans"/>
            </a:endParaRPr>
          </a:p>
          <a:p>
            <a:pPr eaLnBrk="1" hangingPunct="1"/>
            <a:r>
              <a:rPr lang="en-GB" sz="2800" dirty="0" smtClean="0">
                <a:solidFill>
                  <a:srgbClr val="7030A0"/>
                </a:solidFill>
                <a:latin typeface="Liberation Sans"/>
              </a:rPr>
              <a:t>Need to think of how to design information for multi-platforms - keyboard or touch?</a:t>
            </a:r>
          </a:p>
          <a:p>
            <a:pPr eaLnBrk="1" hangingPunct="1"/>
            <a:endParaRPr lang="en-GB" sz="900" dirty="0" smtClean="0">
              <a:solidFill>
                <a:srgbClr val="7030A0"/>
              </a:solidFill>
              <a:latin typeface="Liberation Sans"/>
            </a:endParaRPr>
          </a:p>
          <a:p>
            <a:pPr lvl="1"/>
            <a:r>
              <a:rPr lang="en-GB" sz="2400" dirty="0">
                <a:solidFill>
                  <a:schemeClr val="accent1"/>
                </a:solidFill>
                <a:latin typeface="Liberation Sans"/>
              </a:rPr>
              <a:t>e</a:t>
            </a:r>
            <a:r>
              <a:rPr lang="en-GB" sz="2400" dirty="0" smtClean="0">
                <a:solidFill>
                  <a:schemeClr val="accent1"/>
                </a:solidFill>
                <a:latin typeface="Liberation Sans"/>
              </a:rPr>
              <a:t>.g. smartphones, tablets, PCs</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172704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idx="4294967295"/>
          </p:nvPr>
        </p:nvSpPr>
        <p:spPr/>
        <p:txBody>
          <a:bodyPr/>
          <a:lstStyle/>
          <a:p>
            <a:pPr eaLnBrk="1" hangingPunct="1"/>
            <a:r>
              <a:rPr lang="en-GB">
                <a:latin typeface="Liberation Sans"/>
              </a:rPr>
              <a:t>Usability versus attractive?</a:t>
            </a:r>
          </a:p>
        </p:txBody>
      </p:sp>
      <p:sp>
        <p:nvSpPr>
          <p:cNvPr id="93189" name="Rectangle 4"/>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Vanilla or multi-</a:t>
            </a:r>
            <a:r>
              <a:rPr lang="en-GB" sz="2800" dirty="0" err="1">
                <a:solidFill>
                  <a:srgbClr val="7030A0"/>
                </a:solidFill>
                <a:latin typeface="Liberation Sans"/>
              </a:rPr>
              <a:t>flavor</a:t>
            </a:r>
            <a:r>
              <a:rPr lang="en-GB" sz="2800" dirty="0">
                <a:solidFill>
                  <a:srgbClr val="7030A0"/>
                </a:solidFill>
                <a:latin typeface="Liberation Sans"/>
              </a:rPr>
              <a:t> design</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Ease of finding something versus aesthetic and enjoyable </a:t>
            </a:r>
            <a:r>
              <a:rPr lang="en-GB" sz="2400" dirty="0" smtClean="0">
                <a:solidFill>
                  <a:schemeClr val="accent1"/>
                </a:solidFill>
                <a:latin typeface="Liberation Sans"/>
                <a:ea typeface="ＭＳ Ｐゴシック" charset="0"/>
              </a:rPr>
              <a:t>experience</a:t>
            </a:r>
          </a:p>
          <a:p>
            <a:pPr lvl="1" eaLnBrk="1" hangingPunct="1">
              <a:lnSpc>
                <a:spcPct val="90000"/>
              </a:lnSpc>
            </a:pPr>
            <a:endParaRPr lang="en-GB" sz="10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Web designers are</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thinking great literature</a:t>
            </a:r>
            <a:r>
              <a:rPr lang="ja-JP" altLang="en-GB" sz="2400" dirty="0" smtClean="0">
                <a:solidFill>
                  <a:schemeClr val="accent1"/>
                </a:solidFill>
                <a:latin typeface="Liberation Sans"/>
                <a:ea typeface="ＭＳ Ｐゴシック" charset="0"/>
              </a:rPr>
              <a:t>”</a:t>
            </a:r>
            <a:endParaRPr lang="en-GB" altLang="ja-JP" sz="2400" dirty="0" smtClean="0">
              <a:solidFill>
                <a:schemeClr val="accent1"/>
              </a:solidFill>
              <a:latin typeface="Liberation Sans"/>
              <a:ea typeface="ＭＳ Ｐゴシック" charset="0"/>
            </a:endParaRPr>
          </a:p>
          <a:p>
            <a:pPr marL="457200" lvl="1" indent="0" eaLnBrk="1" hangingPunct="1">
              <a:lnSpc>
                <a:spcPct val="90000"/>
              </a:lnSpc>
              <a:buNone/>
            </a:pPr>
            <a:endParaRPr lang="en-GB" sz="9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Users read the web like a</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billboard going by at 60 miles an hour</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(Krug, 2000</a:t>
            </a:r>
            <a:r>
              <a:rPr lang="en-GB" sz="2400" dirty="0" smtClean="0">
                <a:solidFill>
                  <a:schemeClr val="accent1"/>
                </a:solidFill>
                <a:latin typeface="Liberation Sans"/>
                <a:ea typeface="ＭＳ Ｐゴシック" charset="0"/>
              </a:rPr>
              <a:t>)</a:t>
            </a:r>
          </a:p>
          <a:p>
            <a:pPr lvl="1" eaLnBrk="1" hangingPunct="1">
              <a:lnSpc>
                <a:spcPct val="90000"/>
              </a:lnSpc>
            </a:pPr>
            <a:endParaRPr lang="en-GB" sz="11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Need to determine how to brand a web page to catch and keep </a:t>
            </a:r>
            <a:r>
              <a:rPr lang="ja-JP" altLang="en-GB" sz="2800" dirty="0">
                <a:solidFill>
                  <a:srgbClr val="7030A0"/>
                </a:solidFill>
                <a:latin typeface="Liberation Sans"/>
              </a:rPr>
              <a:t>‘</a:t>
            </a:r>
            <a:r>
              <a:rPr lang="en-GB" sz="2800" dirty="0">
                <a:solidFill>
                  <a:srgbClr val="7030A0"/>
                </a:solidFill>
                <a:latin typeface="Liberation Sans"/>
              </a:rPr>
              <a:t>eyeballs</a:t>
            </a:r>
            <a:r>
              <a:rPr lang="ja-JP" altLang="en-GB" sz="2800" dirty="0">
                <a:solidFill>
                  <a:srgbClr val="7030A0"/>
                </a:solidFill>
                <a:latin typeface="Liberation Sans"/>
              </a:rPr>
              <a:t>’</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59105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itle 1"/>
          <p:cNvSpPr>
            <a:spLocks noGrp="1"/>
          </p:cNvSpPr>
          <p:nvPr>
            <p:ph type="title" idx="4294967295"/>
          </p:nvPr>
        </p:nvSpPr>
        <p:spPr/>
        <p:txBody>
          <a:bodyPr/>
          <a:lstStyle/>
          <a:p>
            <a:pPr eaLnBrk="1" hangingPunct="1"/>
            <a:r>
              <a:rPr lang="en-GB">
                <a:latin typeface="Liberation Sans"/>
              </a:rPr>
              <a:t>In your face ads</a:t>
            </a:r>
          </a:p>
        </p:txBody>
      </p:sp>
      <p:sp>
        <p:nvSpPr>
          <p:cNvPr id="95237" name="Content Placeholder 2"/>
          <p:cNvSpPr>
            <a:spLocks noGrp="1"/>
          </p:cNvSpPr>
          <p:nvPr>
            <p:ph idx="4294967295"/>
          </p:nvPr>
        </p:nvSpPr>
        <p:spPr/>
        <p:txBody>
          <a:bodyPr/>
          <a:lstStyle/>
          <a:p>
            <a:pPr eaLnBrk="1" hangingPunct="1"/>
            <a:r>
              <a:rPr lang="en-GB" dirty="0">
                <a:solidFill>
                  <a:srgbClr val="7030A0"/>
                </a:solidFill>
                <a:latin typeface="Liberation Sans"/>
              </a:rPr>
              <a:t>Web advertising is often intrusive and pervasive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Flashing, aggressive, persistent, </a:t>
            </a:r>
            <a:r>
              <a:rPr lang="en-GB" dirty="0" smtClean="0">
                <a:solidFill>
                  <a:srgbClr val="7030A0"/>
                </a:solidFill>
                <a:latin typeface="Liberation Sans"/>
              </a:rPr>
              <a:t>annoying</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Often need to be </a:t>
            </a:r>
            <a:r>
              <a:rPr lang="ja-JP" altLang="en-GB" dirty="0">
                <a:solidFill>
                  <a:srgbClr val="7030A0"/>
                </a:solidFill>
                <a:latin typeface="Liberation Sans"/>
              </a:rPr>
              <a:t>‘</a:t>
            </a:r>
            <a:r>
              <a:rPr lang="en-GB" dirty="0">
                <a:solidFill>
                  <a:srgbClr val="7030A0"/>
                </a:solidFill>
                <a:latin typeface="Liberation Sans"/>
              </a:rPr>
              <a:t>actioned</a:t>
            </a:r>
            <a:r>
              <a:rPr lang="ja-JP" altLang="en-GB" dirty="0">
                <a:solidFill>
                  <a:srgbClr val="7030A0"/>
                </a:solidFill>
                <a:latin typeface="Liberation Sans"/>
              </a:rPr>
              <a:t>’</a:t>
            </a:r>
            <a:r>
              <a:rPr lang="en-GB" dirty="0">
                <a:solidFill>
                  <a:srgbClr val="7030A0"/>
                </a:solidFill>
                <a:latin typeface="Liberation Sans"/>
              </a:rPr>
              <a:t> to get rid </a:t>
            </a:r>
            <a:r>
              <a:rPr lang="en-GB" dirty="0" smtClean="0">
                <a:solidFill>
                  <a:srgbClr val="7030A0"/>
                </a:solidFill>
                <a:latin typeface="Liberation Sans"/>
              </a:rPr>
              <a:t>of</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What is the alternative?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4395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97286"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Need to consider how best to design, present, and structure information and system </a:t>
            </a:r>
            <a:r>
              <a:rPr lang="en-GB" sz="2800" dirty="0" err="1" smtClean="0">
                <a:solidFill>
                  <a:srgbClr val="7030A0"/>
                </a:solidFill>
                <a:latin typeface="Liberation Sans"/>
              </a:rPr>
              <a:t>behavior</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 But also content and navigation are </a:t>
            </a:r>
            <a:r>
              <a:rPr lang="en-GB" sz="2800" dirty="0" smtClean="0">
                <a:solidFill>
                  <a:srgbClr val="7030A0"/>
                </a:solidFill>
                <a:latin typeface="Liberation Sans"/>
              </a:rPr>
              <a:t>central</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err="1">
                <a:solidFill>
                  <a:srgbClr val="7030A0"/>
                </a:solidFill>
                <a:latin typeface="Liberation Sans"/>
              </a:rPr>
              <a:t>Veen</a:t>
            </a:r>
            <a:r>
              <a:rPr lang="ja-JP" altLang="en-GB" sz="2800" dirty="0">
                <a:solidFill>
                  <a:srgbClr val="7030A0"/>
                </a:solidFill>
                <a:latin typeface="Liberation Sans"/>
              </a:rPr>
              <a:t>’</a:t>
            </a:r>
            <a:r>
              <a:rPr lang="en-GB" sz="2800" dirty="0">
                <a:solidFill>
                  <a:srgbClr val="7030A0"/>
                </a:solidFill>
                <a:latin typeface="Liberation Sans"/>
              </a:rPr>
              <a:t>s </a:t>
            </a:r>
            <a:r>
              <a:rPr lang="en-GB" sz="2800" dirty="0" smtClean="0">
                <a:solidFill>
                  <a:srgbClr val="7030A0"/>
                </a:solidFill>
                <a:latin typeface="Liberation Sans"/>
              </a:rPr>
              <a:t>(2001) design principles</a:t>
            </a:r>
          </a:p>
          <a:p>
            <a:pPr eaLnBrk="1" hangingPunct="1">
              <a:lnSpc>
                <a:spcPct val="90000"/>
              </a:lnSpc>
            </a:pPr>
            <a:endParaRPr lang="en-GB" sz="1200" dirty="0">
              <a:solidFill>
                <a:srgbClr val="7030A0"/>
              </a:solidFill>
              <a:latin typeface="Liberation Sans"/>
            </a:endParaRPr>
          </a:p>
          <a:p>
            <a:pPr eaLnBrk="1" hangingPunct="1">
              <a:lnSpc>
                <a:spcPct val="90000"/>
              </a:lnSpc>
              <a:buFontTx/>
              <a:buNone/>
            </a:pPr>
            <a:r>
              <a:rPr lang="en-GB" sz="2800" dirty="0">
                <a:solidFill>
                  <a:schemeClr val="accent1"/>
                </a:solidFill>
                <a:latin typeface="Liberation Sans"/>
              </a:rPr>
              <a:t>	</a:t>
            </a:r>
            <a:r>
              <a:rPr lang="en-GB" sz="2000" dirty="0">
                <a:solidFill>
                  <a:schemeClr val="accent1"/>
                </a:solidFill>
                <a:latin typeface="Liberation Sans"/>
              </a:rPr>
              <a:t>(1)Where am I? </a:t>
            </a:r>
            <a:br>
              <a:rPr lang="en-GB" sz="2000" dirty="0">
                <a:solidFill>
                  <a:schemeClr val="accent1"/>
                </a:solidFill>
                <a:latin typeface="Liberation Sans"/>
              </a:rPr>
            </a:br>
            <a:endParaRPr lang="en-GB" sz="2000" dirty="0" smtClean="0">
              <a:solidFill>
                <a:schemeClr val="accent1"/>
              </a:solidFill>
              <a:latin typeface="Liberation Sans"/>
            </a:endParaRPr>
          </a:p>
          <a:p>
            <a:pPr eaLnBrk="1" hangingPunct="1">
              <a:lnSpc>
                <a:spcPct val="90000"/>
              </a:lnSpc>
              <a:buFontTx/>
              <a:buNone/>
            </a:pPr>
            <a:r>
              <a:rPr lang="en-GB" sz="2000" dirty="0" smtClean="0">
                <a:solidFill>
                  <a:schemeClr val="accent1"/>
                </a:solidFill>
                <a:latin typeface="Liberation Sans"/>
              </a:rPr>
              <a:t>	(</a:t>
            </a:r>
            <a:r>
              <a:rPr lang="en-GB" sz="2000" dirty="0">
                <a:solidFill>
                  <a:schemeClr val="accent1"/>
                </a:solidFill>
                <a:latin typeface="Liberation Sans"/>
              </a:rPr>
              <a:t>2)Where can I go?</a:t>
            </a:r>
            <a:br>
              <a:rPr lang="en-GB" sz="2000" dirty="0">
                <a:solidFill>
                  <a:schemeClr val="accent1"/>
                </a:solidFill>
                <a:latin typeface="Liberation Sans"/>
              </a:rPr>
            </a:br>
            <a:endParaRPr lang="en-GB" sz="2000" dirty="0" smtClean="0">
              <a:solidFill>
                <a:schemeClr val="accent1"/>
              </a:solidFill>
              <a:latin typeface="Liberation Sans"/>
            </a:endParaRPr>
          </a:p>
          <a:p>
            <a:pPr eaLnBrk="1" hangingPunct="1">
              <a:lnSpc>
                <a:spcPct val="90000"/>
              </a:lnSpc>
              <a:buFontTx/>
              <a:buNone/>
            </a:pPr>
            <a:r>
              <a:rPr lang="en-GB" sz="2000" dirty="0" smtClean="0">
                <a:solidFill>
                  <a:schemeClr val="accent1"/>
                </a:solidFill>
                <a:latin typeface="Liberation Sans"/>
              </a:rPr>
              <a:t>	(</a:t>
            </a:r>
            <a:r>
              <a:rPr lang="en-GB" sz="2000" dirty="0">
                <a:solidFill>
                  <a:schemeClr val="accent1"/>
                </a:solidFill>
                <a:latin typeface="Liberation Sans"/>
              </a:rPr>
              <a:t>3) What</a:t>
            </a:r>
            <a:r>
              <a:rPr lang="ja-JP" altLang="en-GB" sz="2000" dirty="0">
                <a:solidFill>
                  <a:schemeClr val="accent1"/>
                </a:solidFill>
                <a:latin typeface="Liberation Sans"/>
              </a:rPr>
              <a:t>’</a:t>
            </a:r>
            <a:r>
              <a:rPr lang="en-GB" sz="2000" dirty="0">
                <a:solidFill>
                  <a:schemeClr val="accent1"/>
                </a:solidFill>
                <a:latin typeface="Liberation Sans"/>
              </a:rPr>
              <a:t>s here?</a:t>
            </a:r>
            <a:r>
              <a:rPr lang="en-GB" sz="2800" dirty="0">
                <a:solidFill>
                  <a:schemeClr val="accent1"/>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66559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idx="4294967295"/>
          </p:nvPr>
        </p:nvSpPr>
        <p:spPr/>
        <p:txBody>
          <a:bodyPr/>
          <a:lstStyle/>
          <a:p>
            <a:pPr eaLnBrk="1" hangingPunct="1"/>
            <a:r>
              <a:rPr lang="en-GB">
                <a:latin typeface="Liberation Sans"/>
              </a:rPr>
              <a:t>Activity</a:t>
            </a:r>
          </a:p>
        </p:txBody>
      </p:sp>
      <p:sp>
        <p:nvSpPr>
          <p:cNvPr id="99333"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Look at the Nike.com website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kind of website is it</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 How does it contravene the design principles outlined by </a:t>
            </a:r>
            <a:r>
              <a:rPr lang="en-GB" sz="2800" dirty="0" err="1">
                <a:solidFill>
                  <a:srgbClr val="7030A0"/>
                </a:solidFill>
                <a:latin typeface="Liberation Sans"/>
              </a:rPr>
              <a:t>Veen</a:t>
            </a:r>
            <a:r>
              <a:rPr lang="en-GB" sz="2800" dirty="0">
                <a:solidFill>
                  <a:srgbClr val="7030A0"/>
                </a:solidFill>
                <a:latin typeface="Liberation Sans"/>
              </a:rPr>
              <a:t>?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Does it matter?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kind of user experience is it providing for</a:t>
            </a:r>
            <a:r>
              <a:rPr lang="en-GB" sz="2800" dirty="0" smtClean="0">
                <a:solidFill>
                  <a:srgbClr val="7030A0"/>
                </a:solidFill>
                <a:latin typeface="Liberation Sans"/>
              </a:rPr>
              <a:t>?</a:t>
            </a:r>
          </a:p>
          <a:p>
            <a:pPr marL="0" indent="0" eaLnBrk="1" hangingPunct="1">
              <a:lnSpc>
                <a:spcPct val="90000"/>
              </a:lnSpc>
              <a:buNone/>
            </a:pPr>
            <a:r>
              <a:rPr lang="en-GB" sz="1200" dirty="0" smtClean="0">
                <a:solidFill>
                  <a:srgbClr val="7030A0"/>
                </a:solidFill>
                <a:latin typeface="Liberation Sans"/>
              </a:rPr>
              <a:t> </a:t>
            </a: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was your experience of engaging with it?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169800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533400" y="609600"/>
            <a:ext cx="8229600" cy="1143000"/>
          </a:xfrm>
        </p:spPr>
        <p:txBody>
          <a:bodyPr>
            <a:normAutofit fontScale="90000"/>
          </a:bodyPr>
          <a:lstStyle/>
          <a:p>
            <a:pPr eaLnBrk="1" hangingPunct="1"/>
            <a:r>
              <a:rPr lang="en-GB" sz="3200">
                <a:latin typeface="Liberation Sans"/>
              </a:rPr>
              <a:t>7</a:t>
            </a:r>
            <a:r>
              <a:rPr lang="en-GB">
                <a:latin typeface="Liberation Sans"/>
              </a:rPr>
              <a:t>. Consumer electronics and appliances</a:t>
            </a:r>
            <a:br>
              <a:rPr lang="en-GB">
                <a:latin typeface="Liberation Sans"/>
              </a:rPr>
            </a:br>
            <a:endParaRPr lang="en-GB">
              <a:latin typeface="Liberation Sans"/>
            </a:endParaRPr>
          </a:p>
        </p:txBody>
      </p:sp>
      <p:sp>
        <p:nvSpPr>
          <p:cNvPr id="103429" name="Content Placeholder 2"/>
          <p:cNvSpPr>
            <a:spLocks noGrp="1"/>
          </p:cNvSpPr>
          <p:nvPr>
            <p:ph idx="4294967295"/>
          </p:nvPr>
        </p:nvSpPr>
        <p:spPr>
          <a:xfrm>
            <a:off x="395536" y="1700808"/>
            <a:ext cx="8229600" cy="4525963"/>
          </a:xfrm>
        </p:spPr>
        <p:txBody>
          <a:bodyPr>
            <a:normAutofit/>
          </a:bodyPr>
          <a:lstStyle/>
          <a:p>
            <a:pPr eaLnBrk="1" hangingPunct="1"/>
            <a:r>
              <a:rPr lang="en-GB" sz="2800" dirty="0">
                <a:solidFill>
                  <a:srgbClr val="7030A0"/>
                </a:solidFill>
                <a:latin typeface="Liberation Sans"/>
              </a:rPr>
              <a:t>Everyday devices in home, public place, or car </a:t>
            </a:r>
          </a:p>
          <a:p>
            <a:pPr lvl="1" eaLnBrk="1" hangingPunct="1"/>
            <a:r>
              <a:rPr lang="en-GB" sz="2000" dirty="0">
                <a:solidFill>
                  <a:schemeClr val="accent1"/>
                </a:solidFill>
                <a:latin typeface="Liberation Sans"/>
                <a:ea typeface="ＭＳ Ｐゴシック" charset="0"/>
              </a:rPr>
              <a:t>e.g. washing machines, remotes, photocopiers, printers and navigation systems)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And personal devices </a:t>
            </a:r>
          </a:p>
          <a:p>
            <a:pPr lvl="1" eaLnBrk="1" hangingPunct="1"/>
            <a:r>
              <a:rPr lang="en-GB" sz="2000" dirty="0">
                <a:solidFill>
                  <a:schemeClr val="accent1"/>
                </a:solidFill>
                <a:latin typeface="Liberation Sans"/>
                <a:ea typeface="ＭＳ Ｐゴシック" charset="0"/>
              </a:rPr>
              <a:t>e.g. MP3 player, digital clock and digital camera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Used for short periods </a:t>
            </a:r>
          </a:p>
          <a:p>
            <a:pPr lvl="1" eaLnBrk="1" hangingPunct="1"/>
            <a:r>
              <a:rPr lang="en-GB" sz="2000" dirty="0">
                <a:solidFill>
                  <a:schemeClr val="accent1"/>
                </a:solidFill>
                <a:latin typeface="Liberation Sans"/>
                <a:ea typeface="ＭＳ Ｐゴシック" charset="0"/>
              </a:rPr>
              <a:t>e.g. putting the washing on, watching a program, buying a ticket, changing the time, taking a snapshot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Need to be usable with </a:t>
            </a:r>
            <a:r>
              <a:rPr lang="en-GB" sz="2800" dirty="0" smtClean="0">
                <a:solidFill>
                  <a:srgbClr val="7030A0"/>
                </a:solidFill>
                <a:latin typeface="Liberation Sans"/>
              </a:rPr>
              <a:t>minimal, </a:t>
            </a:r>
            <a:r>
              <a:rPr lang="en-GB" sz="2800" dirty="0">
                <a:solidFill>
                  <a:srgbClr val="7030A0"/>
                </a:solidFill>
                <a:latin typeface="Liberation Sans"/>
              </a:rPr>
              <a:t>if any, learning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048972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GB">
                <a:latin typeface="Verdana" charset="0"/>
              </a:rPr>
              <a:t>A toaster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rPr>
              <a:t>49</a:t>
            </a:fld>
            <a:endParaRPr lang="en-GB" dirty="0">
              <a:solidFill>
                <a:schemeClr val="accent6">
                  <a:lumMod val="75000"/>
                </a:schemeClr>
              </a:solidFill>
            </a:endParaRPr>
          </a:p>
        </p:txBody>
      </p:sp>
      <p:pic>
        <p:nvPicPr>
          <p:cNvPr id="218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40767"/>
            <a:ext cx="7488832" cy="484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6067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22533"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Form, name types and structure are key research </a:t>
            </a:r>
            <a:r>
              <a:rPr lang="en-GB" sz="2800" dirty="0" smtClean="0">
                <a:solidFill>
                  <a:srgbClr val="7030A0"/>
                </a:solidFill>
                <a:latin typeface="Liberation Sans"/>
              </a:rPr>
              <a:t>questions</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Consistency is most important design </a:t>
            </a:r>
            <a:r>
              <a:rPr lang="en-GB" sz="2800" dirty="0" smtClean="0">
                <a:solidFill>
                  <a:srgbClr val="7030A0"/>
                </a:solidFill>
                <a:latin typeface="Liberation Sans"/>
              </a:rPr>
              <a:t>principle</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e.g. always use first letter of </a:t>
            </a:r>
            <a:r>
              <a:rPr lang="en-GB" sz="2400" dirty="0" smtClean="0">
                <a:solidFill>
                  <a:schemeClr val="accent1"/>
                </a:solidFill>
                <a:latin typeface="Liberation Sans"/>
                <a:ea typeface="ＭＳ Ｐゴシック" charset="0"/>
              </a:rPr>
              <a:t>command</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Command interfaces popular for web scripting</a:t>
            </a:r>
          </a:p>
          <a:p>
            <a:pPr lvl="1" eaLnBrk="1" hangingPunct="1"/>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6855081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05477" name="Content Placeholder 2"/>
          <p:cNvSpPr>
            <a:spLocks noGrp="1"/>
          </p:cNvSpPr>
          <p:nvPr>
            <p:ph idx="4294967295"/>
          </p:nvPr>
        </p:nvSpPr>
        <p:spPr/>
        <p:txBody>
          <a:bodyPr/>
          <a:lstStyle/>
          <a:p>
            <a:pPr eaLnBrk="1" hangingPunct="1"/>
            <a:r>
              <a:rPr lang="en-GB" dirty="0">
                <a:solidFill>
                  <a:srgbClr val="7030A0"/>
                </a:solidFill>
                <a:latin typeface="Liberation Sans"/>
              </a:rPr>
              <a:t>Need to design as transient interfaces with short </a:t>
            </a:r>
            <a:r>
              <a:rPr lang="en-GB" dirty="0" smtClean="0">
                <a:solidFill>
                  <a:srgbClr val="7030A0"/>
                </a:solidFill>
                <a:latin typeface="Liberation Sans"/>
              </a:rPr>
              <a:t>interactions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Simple </a:t>
            </a:r>
            <a:r>
              <a:rPr lang="en-GB" dirty="0" smtClean="0">
                <a:solidFill>
                  <a:srgbClr val="7030A0"/>
                </a:solidFill>
                <a:latin typeface="Liberation Sans"/>
              </a:rPr>
              <a:t>interfaces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Consider trade-off between soft and hard controls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e.g. buttons or keys, dials or scrolling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45283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p:txBody>
          <a:bodyPr/>
          <a:lstStyle/>
          <a:p>
            <a:pPr eaLnBrk="1" hangingPunct="1"/>
            <a:r>
              <a:rPr lang="en-GB">
                <a:latin typeface="Liberation Sans"/>
              </a:rPr>
              <a:t>8. Mobile</a:t>
            </a:r>
          </a:p>
        </p:txBody>
      </p:sp>
      <p:sp>
        <p:nvSpPr>
          <p:cNvPr id="107525" name="Rectangle 3"/>
          <p:cNvSpPr>
            <a:spLocks noGrp="1" noChangeArrowheads="1"/>
          </p:cNvSpPr>
          <p:nvPr>
            <p:ph type="body" idx="4294967295"/>
          </p:nvPr>
        </p:nvSpPr>
        <p:spPr>
          <a:xfrm>
            <a:off x="609600" y="1447800"/>
            <a:ext cx="7772400" cy="4114800"/>
          </a:xfrm>
        </p:spPr>
        <p:txBody>
          <a:bodyPr>
            <a:normAutofit fontScale="92500" lnSpcReduction="20000"/>
          </a:bodyPr>
          <a:lstStyle/>
          <a:p>
            <a:pPr eaLnBrk="1" hangingPunct="1">
              <a:lnSpc>
                <a:spcPct val="90000"/>
              </a:lnSpc>
            </a:pPr>
            <a:r>
              <a:rPr lang="en-GB" sz="2800" dirty="0">
                <a:solidFill>
                  <a:srgbClr val="7030A0"/>
                </a:solidFill>
                <a:latin typeface="Liberation Sans"/>
              </a:rPr>
              <a:t>Handheld devices intended to be used while on the  </a:t>
            </a:r>
            <a:r>
              <a:rPr lang="en-GB" sz="2800" dirty="0" smtClean="0">
                <a:solidFill>
                  <a:srgbClr val="7030A0"/>
                </a:solidFill>
                <a:latin typeface="Liberation Sans"/>
              </a:rPr>
              <a:t>move</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a:solidFill>
                  <a:srgbClr val="7030A0"/>
                </a:solidFill>
                <a:latin typeface="Liberation Sans"/>
              </a:rPr>
              <a:t>Have become pervasive, increasingly used in all aspects of everyday and working </a:t>
            </a:r>
            <a:r>
              <a:rPr lang="en-GB" sz="2800" dirty="0" smtClean="0">
                <a:solidFill>
                  <a:srgbClr val="7030A0"/>
                </a:solidFill>
                <a:latin typeface="Liberation Sans"/>
              </a:rPr>
              <a:t>life</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Apps </a:t>
            </a:r>
            <a:r>
              <a:rPr lang="en-GB" sz="2800" dirty="0">
                <a:solidFill>
                  <a:srgbClr val="7030A0"/>
                </a:solidFill>
                <a:latin typeface="Liberation Sans"/>
              </a:rPr>
              <a:t>running </a:t>
            </a:r>
            <a:r>
              <a:rPr lang="en-GB" sz="2800" dirty="0" smtClean="0">
                <a:solidFill>
                  <a:srgbClr val="7030A0"/>
                </a:solidFill>
                <a:latin typeface="Liberation Sans"/>
              </a:rPr>
              <a:t>on mobiles have </a:t>
            </a:r>
            <a:r>
              <a:rPr lang="en-GB" sz="2800" dirty="0">
                <a:solidFill>
                  <a:srgbClr val="7030A0"/>
                </a:solidFill>
                <a:latin typeface="Liberation Sans"/>
              </a:rPr>
              <a:t>greatly expanded, e.g</a:t>
            </a:r>
            <a:r>
              <a:rPr lang="en-GB" sz="2800" dirty="0" smtClean="0">
                <a:solidFill>
                  <a:srgbClr val="7030A0"/>
                </a:solidFill>
                <a:latin typeface="Liberation Sans"/>
              </a:rPr>
              <a:t>.</a:t>
            </a:r>
          </a:p>
          <a:p>
            <a:pPr marL="0" indent="0" eaLnBrk="1" hangingPunct="1">
              <a:lnSpc>
                <a:spcPct val="90000"/>
              </a:lnSpc>
              <a:buNone/>
            </a:pPr>
            <a:endParaRPr lang="en-GB" sz="17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used in restaurants to take </a:t>
            </a:r>
            <a:r>
              <a:rPr lang="en-GB" sz="2400" dirty="0" smtClean="0">
                <a:solidFill>
                  <a:schemeClr val="accent1"/>
                </a:solidFill>
                <a:latin typeface="Liberation Sans"/>
                <a:ea typeface="ＭＳ Ｐゴシック" charset="0"/>
              </a:rPr>
              <a:t>orders </a:t>
            </a:r>
            <a:endParaRPr lang="en-GB" sz="24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car rentals to check in car returns</a:t>
            </a:r>
          </a:p>
          <a:p>
            <a:pPr lvl="1" eaLnBrk="1" hangingPunct="1">
              <a:lnSpc>
                <a:spcPct val="90000"/>
              </a:lnSpc>
            </a:pPr>
            <a:r>
              <a:rPr lang="en-GB" sz="2400" dirty="0">
                <a:solidFill>
                  <a:schemeClr val="accent1"/>
                </a:solidFill>
                <a:latin typeface="Liberation Sans"/>
                <a:ea typeface="ＭＳ Ｐゴシック" charset="0"/>
              </a:rPr>
              <a:t>supermarkets for checking stock</a:t>
            </a:r>
          </a:p>
          <a:p>
            <a:pPr lvl="1" eaLnBrk="1" hangingPunct="1">
              <a:lnSpc>
                <a:spcPct val="90000"/>
              </a:lnSpc>
            </a:pPr>
            <a:r>
              <a:rPr lang="en-GB" sz="2400" dirty="0">
                <a:solidFill>
                  <a:schemeClr val="accent1"/>
                </a:solidFill>
                <a:latin typeface="Liberation Sans"/>
                <a:ea typeface="ＭＳ Ｐゴシック" charset="0"/>
              </a:rPr>
              <a:t>in the streets for multi-user gaming</a:t>
            </a:r>
          </a:p>
          <a:p>
            <a:pPr lvl="1" eaLnBrk="1" hangingPunct="1">
              <a:lnSpc>
                <a:spcPct val="90000"/>
              </a:lnSpc>
            </a:pPr>
            <a:r>
              <a:rPr lang="en-GB" sz="2400" dirty="0">
                <a:solidFill>
                  <a:schemeClr val="accent1"/>
                </a:solidFill>
                <a:latin typeface="Liberation Sans"/>
                <a:ea typeface="ＭＳ Ｐゴシック" charset="0"/>
              </a:rPr>
              <a:t>in education to support life-long learning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83591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itle 1"/>
          <p:cNvSpPr>
            <a:spLocks noGrp="1"/>
          </p:cNvSpPr>
          <p:nvPr>
            <p:ph type="title" idx="4294967295"/>
          </p:nvPr>
        </p:nvSpPr>
        <p:spPr/>
        <p:txBody>
          <a:bodyPr>
            <a:normAutofit/>
          </a:bodyPr>
          <a:lstStyle/>
          <a:p>
            <a:pPr eaLnBrk="1" hangingPunct="1"/>
            <a:r>
              <a:rPr lang="en-GB">
                <a:latin typeface="Liberation Sans"/>
              </a:rPr>
              <a:t>The advent of the iPhone app</a:t>
            </a:r>
          </a:p>
        </p:txBody>
      </p:sp>
      <p:sp>
        <p:nvSpPr>
          <p:cNvPr id="109573" name="Content Placeholder 2"/>
          <p:cNvSpPr>
            <a:spLocks noGrp="1"/>
          </p:cNvSpPr>
          <p:nvPr>
            <p:ph idx="4294967295"/>
          </p:nvPr>
        </p:nvSpPr>
        <p:spPr/>
        <p:txBody>
          <a:bodyPr/>
          <a:lstStyle/>
          <a:p>
            <a:pPr eaLnBrk="1" hangingPunct="1"/>
            <a:r>
              <a:rPr lang="en-GB" dirty="0">
                <a:solidFill>
                  <a:srgbClr val="7030A0"/>
                </a:solidFill>
                <a:latin typeface="Liberation Sans"/>
              </a:rPr>
              <a:t>A whole new user experience that was designed primarily for people to </a:t>
            </a:r>
            <a:r>
              <a:rPr lang="en-GB" dirty="0" smtClean="0">
                <a:solidFill>
                  <a:srgbClr val="7030A0"/>
                </a:solidFill>
                <a:latin typeface="Liberation Sans"/>
              </a:rPr>
              <a:t>enjoy</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many apps not designed for any need, want or use but purely for idle moments to have some fun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e.g. </a:t>
            </a:r>
            <a:r>
              <a:rPr lang="en-GB" sz="2400" dirty="0" err="1">
                <a:solidFill>
                  <a:schemeClr val="accent1"/>
                </a:solidFill>
                <a:latin typeface="Liberation Sans"/>
                <a:ea typeface="ＭＳ Ｐゴシック" charset="0"/>
              </a:rPr>
              <a:t>iBeer</a:t>
            </a:r>
            <a:r>
              <a:rPr lang="en-GB" sz="2400" dirty="0">
                <a:solidFill>
                  <a:schemeClr val="accent1"/>
                </a:solidFill>
                <a:latin typeface="Liberation Sans"/>
                <a:ea typeface="ＭＳ Ｐゴシック" charset="0"/>
              </a:rPr>
              <a:t> developed by magician Steve Sheraton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ingenious use of the accelerometer that is inside the phone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627732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Title 1"/>
          <p:cNvSpPr>
            <a:spLocks noGrp="1"/>
          </p:cNvSpPr>
          <p:nvPr>
            <p:ph type="title" idx="4294967295"/>
          </p:nvPr>
        </p:nvSpPr>
        <p:spPr/>
        <p:txBody>
          <a:bodyPr/>
          <a:lstStyle/>
          <a:p>
            <a:pPr eaLnBrk="1" hangingPunct="1"/>
            <a:r>
              <a:rPr lang="en-GB" dirty="0" err="1">
                <a:latin typeface="Verdana" charset="0"/>
              </a:rPr>
              <a:t>iBeer</a:t>
            </a:r>
            <a:r>
              <a:rPr lang="en-GB" dirty="0">
                <a:latin typeface="Verdana" charset="0"/>
              </a:rPr>
              <a:t> app</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53</a:t>
            </a:fld>
            <a:endParaRPr lang="en-GB" dirty="0">
              <a:solidFill>
                <a:schemeClr val="accent6">
                  <a:lumMod val="75000"/>
                </a:schemeClr>
              </a:solidFill>
            </a:endParaRPr>
          </a:p>
        </p:txBody>
      </p:sp>
      <p:pic>
        <p:nvPicPr>
          <p:cNvPr id="13314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84784"/>
            <a:ext cx="8665463" cy="4393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5050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itle 1"/>
          <p:cNvSpPr>
            <a:spLocks noGrp="1"/>
          </p:cNvSpPr>
          <p:nvPr>
            <p:ph type="title" idx="4294967295"/>
          </p:nvPr>
        </p:nvSpPr>
        <p:spPr>
          <a:xfrm>
            <a:off x="467544" y="188640"/>
            <a:ext cx="8229600" cy="1143000"/>
          </a:xfrm>
        </p:spPr>
        <p:txBody>
          <a:bodyPr/>
          <a:lstStyle/>
          <a:p>
            <a:pPr eaLnBrk="1" hangingPunct="1"/>
            <a:r>
              <a:rPr lang="en-GB" dirty="0">
                <a:latin typeface="Liberation Sans"/>
              </a:rPr>
              <a:t>QR codes and cell phones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54</a:t>
            </a:fld>
            <a:endParaRPr lang="en-GB" dirty="0">
              <a:solidFill>
                <a:schemeClr val="accent6">
                  <a:lumMod val="75000"/>
                </a:schemeClr>
              </a:solidFill>
              <a:latin typeface="Liberation Sans"/>
            </a:endParaRPr>
          </a:p>
        </p:txBody>
      </p:sp>
      <p:pic>
        <p:nvPicPr>
          <p:cNvPr id="219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174264"/>
            <a:ext cx="5688632" cy="507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687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p:cNvSpPr>
            <a:spLocks noGrp="1" noChangeArrowheads="1"/>
          </p:cNvSpPr>
          <p:nvPr>
            <p:ph type="title" idx="4294967295"/>
          </p:nvPr>
        </p:nvSpPr>
        <p:spPr/>
        <p:txBody>
          <a:bodyPr/>
          <a:lstStyle/>
          <a:p>
            <a:pPr eaLnBrk="1" hangingPunct="1"/>
            <a:r>
              <a:rPr lang="en-GB">
                <a:latin typeface="Liberation Sans"/>
              </a:rPr>
              <a:t>Mobile challenges</a:t>
            </a:r>
          </a:p>
        </p:txBody>
      </p:sp>
      <p:sp>
        <p:nvSpPr>
          <p:cNvPr id="112645" name="Rectangle 3"/>
          <p:cNvSpPr>
            <a:spLocks noGrp="1" noChangeArrowheads="1"/>
          </p:cNvSpPr>
          <p:nvPr>
            <p:ph type="body" idx="4294967295"/>
          </p:nvPr>
        </p:nvSpPr>
        <p:spPr>
          <a:xfrm>
            <a:off x="457200" y="1340768"/>
            <a:ext cx="8229600" cy="4968552"/>
          </a:xfrm>
        </p:spPr>
        <p:txBody>
          <a:bodyPr>
            <a:normAutofit fontScale="92500"/>
          </a:bodyPr>
          <a:lstStyle/>
          <a:p>
            <a:pPr eaLnBrk="1" hangingPunct="1">
              <a:lnSpc>
                <a:spcPct val="90000"/>
              </a:lnSpc>
            </a:pPr>
            <a:r>
              <a:rPr lang="en-GB" sz="2800" dirty="0" smtClean="0">
                <a:solidFill>
                  <a:srgbClr val="7030A0"/>
                </a:solidFill>
                <a:latin typeface="Liberation Sans"/>
              </a:rPr>
              <a:t>Smaller </a:t>
            </a:r>
            <a:r>
              <a:rPr lang="en-GB" sz="2800" dirty="0">
                <a:solidFill>
                  <a:srgbClr val="7030A0"/>
                </a:solidFill>
                <a:latin typeface="Liberation Sans"/>
              </a:rPr>
              <a:t>screens, small number of </a:t>
            </a:r>
            <a:r>
              <a:rPr lang="en-GB" sz="2800" dirty="0" smtClean="0">
                <a:solidFill>
                  <a:srgbClr val="7030A0"/>
                </a:solidFill>
                <a:latin typeface="Liberation Sans"/>
              </a:rPr>
              <a:t>physical keys </a:t>
            </a:r>
            <a:r>
              <a:rPr lang="en-GB" sz="2800" dirty="0">
                <a:solidFill>
                  <a:srgbClr val="7030A0"/>
                </a:solidFill>
                <a:latin typeface="Liberation Sans"/>
              </a:rPr>
              <a:t>and restricted number of </a:t>
            </a:r>
            <a:r>
              <a:rPr lang="en-GB" sz="2800" dirty="0" smtClean="0">
                <a:solidFill>
                  <a:srgbClr val="7030A0"/>
                </a:solidFill>
                <a:latin typeface="Liberation Sans"/>
              </a:rPr>
              <a:t>controls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Innovative </a:t>
            </a:r>
            <a:r>
              <a:rPr lang="en-GB" sz="2800" dirty="0">
                <a:solidFill>
                  <a:srgbClr val="7030A0"/>
                </a:solidFill>
                <a:latin typeface="Liberation Sans"/>
              </a:rPr>
              <a:t>physical designs including</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roller wheels, rocker dials, up/down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lips</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on the face of phones, 2-way and 4-way directional keypads, </a:t>
            </a:r>
            <a:r>
              <a:rPr lang="en-GB" sz="2400" dirty="0" err="1">
                <a:solidFill>
                  <a:schemeClr val="accent1"/>
                </a:solidFill>
                <a:latin typeface="Liberation Sans"/>
                <a:ea typeface="ＭＳ Ｐゴシック" charset="0"/>
              </a:rPr>
              <a:t>softkeys</a:t>
            </a:r>
            <a:r>
              <a:rPr lang="en-GB" sz="2400" dirty="0">
                <a:solidFill>
                  <a:schemeClr val="accent1"/>
                </a:solidFill>
                <a:latin typeface="Liberation Sans"/>
                <a:ea typeface="ＭＳ Ｐゴシック" charset="0"/>
              </a:rPr>
              <a:t>, silk-screened </a:t>
            </a:r>
            <a:r>
              <a:rPr lang="en-GB" sz="2400" dirty="0" smtClean="0">
                <a:solidFill>
                  <a:schemeClr val="accent1"/>
                </a:solidFill>
                <a:latin typeface="Liberation Sans"/>
                <a:ea typeface="ＭＳ Ｐゴシック" charset="0"/>
              </a:rPr>
              <a:t>buttons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Usability and preference </a:t>
            </a:r>
            <a:r>
              <a:rPr lang="en-GB" sz="2800" dirty="0" smtClean="0">
                <a:solidFill>
                  <a:srgbClr val="7030A0"/>
                </a:solidFill>
                <a:latin typeface="Liberation Sans"/>
              </a:rPr>
              <a:t>varies</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depends on the dexterity and commitment of the </a:t>
            </a:r>
            <a:r>
              <a:rPr lang="en-GB" sz="2400" dirty="0" smtClean="0">
                <a:solidFill>
                  <a:schemeClr val="accent1"/>
                </a:solidFill>
                <a:latin typeface="Liberation Sans"/>
                <a:ea typeface="ＭＳ Ｐゴシック" charset="0"/>
              </a:rPr>
              <a:t>user</a:t>
            </a:r>
          </a:p>
          <a:p>
            <a:pPr lvl="1" eaLnBrk="1" hangingPunct="1">
              <a:lnSpc>
                <a:spcPct val="90000"/>
              </a:lnSpc>
            </a:pPr>
            <a:endParaRPr lang="en-GB" sz="1300" dirty="0" smtClean="0">
              <a:solidFill>
                <a:schemeClr val="accent1"/>
              </a:solidFill>
              <a:latin typeface="Liberation Sans"/>
              <a:ea typeface="ＭＳ Ｐゴシック" charset="0"/>
            </a:endParaRPr>
          </a:p>
          <a:p>
            <a:pPr>
              <a:lnSpc>
                <a:spcPct val="90000"/>
              </a:lnSpc>
            </a:pPr>
            <a:r>
              <a:rPr lang="en-GB" dirty="0">
                <a:solidFill>
                  <a:srgbClr val="7030A0"/>
                </a:solidFill>
                <a:latin typeface="Liberation Sans"/>
              </a:rPr>
              <a:t>Smartphones overcome </a:t>
            </a:r>
            <a:r>
              <a:rPr lang="en-GB" dirty="0" smtClean="0">
                <a:solidFill>
                  <a:srgbClr val="7030A0"/>
                </a:solidFill>
                <a:latin typeface="Liberation Sans"/>
              </a:rPr>
              <a:t>mobile physical constraints through </a:t>
            </a:r>
            <a:r>
              <a:rPr lang="en-GB" dirty="0">
                <a:solidFill>
                  <a:srgbClr val="7030A0"/>
                </a:solidFill>
                <a:latin typeface="Liberation Sans"/>
              </a:rPr>
              <a:t>using multi-touch </a:t>
            </a:r>
            <a:r>
              <a:rPr lang="en-GB" dirty="0" smtClean="0">
                <a:solidFill>
                  <a:srgbClr val="7030A0"/>
                </a:solidFill>
                <a:latin typeface="Liberation Sans"/>
              </a:rPr>
              <a:t>displays</a:t>
            </a:r>
            <a:endParaRPr lang="en-GB" dirty="0">
              <a:solidFill>
                <a:srgbClr val="7030A0"/>
              </a:solidFill>
              <a:latin typeface="Liberation Sans"/>
            </a:endParaRPr>
          </a:p>
          <a:p>
            <a:pPr>
              <a:lnSpc>
                <a:spcPct val="90000"/>
              </a:lnSpc>
            </a:pPr>
            <a:endParaRPr lang="en-GB" dirty="0">
              <a:latin typeface="Liberation Sans"/>
              <a:ea typeface="ＭＳ Ｐゴシック" charset="0"/>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176636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16741" name="Rectangle 3"/>
          <p:cNvSpPr>
            <a:spLocks noGrp="1" noChangeArrowheads="1"/>
          </p:cNvSpPr>
          <p:nvPr>
            <p:ph type="body" idx="4294967295"/>
          </p:nvPr>
        </p:nvSpPr>
        <p:spPr>
          <a:xfrm>
            <a:off x="457200" y="1340768"/>
            <a:ext cx="8229600" cy="5040560"/>
          </a:xfrm>
        </p:spPr>
        <p:txBody>
          <a:bodyPr>
            <a:normAutofit fontScale="92500" lnSpcReduction="10000"/>
          </a:bodyPr>
          <a:lstStyle/>
          <a:p>
            <a:pPr eaLnBrk="1" hangingPunct="1">
              <a:lnSpc>
                <a:spcPct val="90000"/>
              </a:lnSpc>
            </a:pPr>
            <a:r>
              <a:rPr lang="en-GB" dirty="0" smtClean="0">
                <a:solidFill>
                  <a:srgbClr val="7030A0"/>
                </a:solidFill>
                <a:latin typeface="Liberation Sans"/>
              </a:rPr>
              <a:t>Mobile </a:t>
            </a:r>
            <a:r>
              <a:rPr lang="en-GB" dirty="0">
                <a:solidFill>
                  <a:srgbClr val="7030A0"/>
                </a:solidFill>
                <a:latin typeface="Liberation Sans"/>
              </a:rPr>
              <a:t>interfaces can be tricky and cumbersome to use for those with poor manual dexterity or </a:t>
            </a:r>
            <a:r>
              <a:rPr lang="ja-JP" altLang="en-GB" dirty="0">
                <a:solidFill>
                  <a:srgbClr val="7030A0"/>
                </a:solidFill>
                <a:latin typeface="Liberation Sans"/>
              </a:rPr>
              <a:t>‘</a:t>
            </a:r>
            <a:r>
              <a:rPr lang="en-GB" dirty="0">
                <a:solidFill>
                  <a:srgbClr val="7030A0"/>
                </a:solidFill>
                <a:latin typeface="Liberation Sans"/>
              </a:rPr>
              <a:t>fat</a:t>
            </a:r>
            <a:r>
              <a:rPr lang="ja-JP" altLang="en-GB" dirty="0">
                <a:solidFill>
                  <a:srgbClr val="7030A0"/>
                </a:solidFill>
                <a:latin typeface="Liberation Sans"/>
              </a:rPr>
              <a:t>’</a:t>
            </a:r>
            <a:r>
              <a:rPr lang="en-GB" dirty="0">
                <a:solidFill>
                  <a:srgbClr val="7030A0"/>
                </a:solidFill>
                <a:latin typeface="Liberation Sans"/>
              </a:rPr>
              <a:t> </a:t>
            </a:r>
            <a:r>
              <a:rPr lang="en-GB" dirty="0" smtClean="0">
                <a:solidFill>
                  <a:srgbClr val="7030A0"/>
                </a:solidFill>
                <a:latin typeface="Liberation Sans"/>
              </a:rPr>
              <a:t>fingers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dirty="0">
                <a:solidFill>
                  <a:srgbClr val="7030A0"/>
                </a:solidFill>
                <a:latin typeface="Liberation Sans"/>
              </a:rPr>
              <a:t>Key concern is </a:t>
            </a:r>
            <a:r>
              <a:rPr lang="en-GB" dirty="0" smtClean="0">
                <a:solidFill>
                  <a:srgbClr val="7030A0"/>
                </a:solidFill>
                <a:latin typeface="Liberation Sans"/>
              </a:rPr>
              <a:t>hit area</a:t>
            </a:r>
          </a:p>
          <a:p>
            <a:pPr eaLnBrk="1" hangingPunct="1">
              <a:lnSpc>
                <a:spcPct val="90000"/>
              </a:lnSpc>
            </a:pPr>
            <a:endParaRPr lang="en-GB" sz="900" dirty="0" smtClean="0">
              <a:solidFill>
                <a:srgbClr val="7030A0"/>
              </a:solidFill>
              <a:latin typeface="Liberation Sans"/>
            </a:endParaRPr>
          </a:p>
          <a:p>
            <a:pPr lvl="1">
              <a:lnSpc>
                <a:spcPct val="90000"/>
              </a:lnSpc>
            </a:pPr>
            <a:r>
              <a:rPr lang="en-GB" dirty="0">
                <a:solidFill>
                  <a:schemeClr val="accent1"/>
                </a:solidFill>
                <a:latin typeface="Liberation Sans"/>
              </a:rPr>
              <a:t>area on the phone display that the user touches to make something happen, such as a key, an icon, a button or an </a:t>
            </a:r>
            <a:r>
              <a:rPr lang="en-GB" dirty="0" smtClean="0">
                <a:solidFill>
                  <a:schemeClr val="accent1"/>
                </a:solidFill>
                <a:latin typeface="Liberation Sans"/>
              </a:rPr>
              <a:t>app</a:t>
            </a:r>
          </a:p>
          <a:p>
            <a:pPr lvl="1">
              <a:lnSpc>
                <a:spcPct val="90000"/>
              </a:lnSpc>
            </a:pPr>
            <a:endParaRPr lang="en-GB" sz="600" dirty="0" smtClean="0">
              <a:solidFill>
                <a:schemeClr val="accent1"/>
              </a:solidFill>
              <a:latin typeface="Liberation Sans"/>
            </a:endParaRPr>
          </a:p>
          <a:p>
            <a:pPr lvl="1">
              <a:lnSpc>
                <a:spcPct val="90000"/>
              </a:lnSpc>
            </a:pPr>
            <a:r>
              <a:rPr lang="en-GB" dirty="0">
                <a:solidFill>
                  <a:schemeClr val="accent1"/>
                </a:solidFill>
                <a:latin typeface="Liberation Sans"/>
              </a:rPr>
              <a:t>space needs to be big enough for fat fingers to accurately </a:t>
            </a:r>
            <a:r>
              <a:rPr lang="en-GB" dirty="0" smtClean="0">
                <a:solidFill>
                  <a:schemeClr val="accent1"/>
                </a:solidFill>
                <a:latin typeface="Liberation Sans"/>
              </a:rPr>
              <a:t>press</a:t>
            </a:r>
          </a:p>
          <a:p>
            <a:pPr marL="457200" lvl="1" indent="0">
              <a:lnSpc>
                <a:spcPct val="90000"/>
              </a:lnSpc>
              <a:buNone/>
            </a:pPr>
            <a:endParaRPr lang="en-GB" sz="600" dirty="0" smtClean="0">
              <a:solidFill>
                <a:schemeClr val="accent1"/>
              </a:solidFill>
              <a:latin typeface="Liberation Sans"/>
            </a:endParaRPr>
          </a:p>
          <a:p>
            <a:pPr lvl="1">
              <a:lnSpc>
                <a:spcPct val="90000"/>
              </a:lnSpc>
            </a:pPr>
            <a:r>
              <a:rPr lang="en-GB" dirty="0" smtClean="0">
                <a:solidFill>
                  <a:schemeClr val="accent1"/>
                </a:solidFill>
                <a:latin typeface="Liberation Sans"/>
              </a:rPr>
              <a:t>if </a:t>
            </a:r>
            <a:r>
              <a:rPr lang="en-GB" dirty="0">
                <a:solidFill>
                  <a:schemeClr val="accent1"/>
                </a:solidFill>
                <a:latin typeface="Liberation Sans"/>
              </a:rPr>
              <a:t>too small the user may accidentally press the wrong </a:t>
            </a:r>
            <a:r>
              <a:rPr lang="en-GB" dirty="0" smtClean="0">
                <a:solidFill>
                  <a:schemeClr val="accent1"/>
                </a:solidFill>
                <a:latin typeface="Liberation Sans"/>
              </a:rPr>
              <a:t>key</a:t>
            </a:r>
          </a:p>
          <a:p>
            <a:pPr lvl="1">
              <a:lnSpc>
                <a:spcPct val="90000"/>
              </a:lnSpc>
            </a:pPr>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245570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2"/>
          <p:cNvSpPr>
            <a:spLocks noGrp="1" noChangeArrowheads="1"/>
          </p:cNvSpPr>
          <p:nvPr>
            <p:ph type="title" idx="4294967295"/>
          </p:nvPr>
        </p:nvSpPr>
        <p:spPr/>
        <p:txBody>
          <a:bodyPr/>
          <a:lstStyle/>
          <a:p>
            <a:pPr eaLnBrk="1" hangingPunct="1"/>
            <a:r>
              <a:rPr lang="en-GB">
                <a:latin typeface="Liberation Sans"/>
              </a:rPr>
              <a:t>9. Speech</a:t>
            </a:r>
          </a:p>
        </p:txBody>
      </p:sp>
      <p:sp>
        <p:nvSpPr>
          <p:cNvPr id="118789" name="Rectangle 4"/>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Where a person talks with a system that has a spoken language application, e.g</a:t>
            </a:r>
            <a:r>
              <a:rPr lang="en-GB" sz="2800" dirty="0" smtClean="0">
                <a:solidFill>
                  <a:srgbClr val="7030A0"/>
                </a:solidFill>
                <a:latin typeface="Liberation Sans"/>
              </a:rPr>
              <a:t>. </a:t>
            </a:r>
            <a:r>
              <a:rPr lang="en-GB" sz="2800" dirty="0">
                <a:solidFill>
                  <a:srgbClr val="7030A0"/>
                </a:solidFill>
                <a:latin typeface="Liberation Sans"/>
              </a:rPr>
              <a:t>timetable, travel </a:t>
            </a:r>
            <a:r>
              <a:rPr lang="en-GB" sz="2800" dirty="0" smtClean="0">
                <a:solidFill>
                  <a:srgbClr val="7030A0"/>
                </a:solidFill>
                <a:latin typeface="Liberation Sans"/>
              </a:rPr>
              <a:t>planner</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Used most for inquiring about very specific information, e.g. flight times or to perform a transaction, e.g. buy a </a:t>
            </a:r>
            <a:r>
              <a:rPr lang="en-GB" sz="2800" dirty="0" smtClean="0">
                <a:solidFill>
                  <a:srgbClr val="7030A0"/>
                </a:solidFill>
                <a:latin typeface="Liberation Sans"/>
              </a:rPr>
              <a:t>ticket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Also used by people with </a:t>
            </a:r>
            <a:r>
              <a:rPr lang="en-GB" sz="2800" dirty="0" smtClean="0">
                <a:solidFill>
                  <a:srgbClr val="7030A0"/>
                </a:solidFill>
                <a:latin typeface="Liberation Sans"/>
              </a:rPr>
              <a:t>disabilities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speech recognition word processors, page scanners, web readers, home control systems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151671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p:cNvSpPr>
            <a:spLocks noGrp="1" noChangeArrowheads="1"/>
          </p:cNvSpPr>
          <p:nvPr>
            <p:ph type="title" idx="4294967295"/>
          </p:nvPr>
        </p:nvSpPr>
        <p:spPr/>
        <p:txBody>
          <a:bodyPr>
            <a:normAutofit fontScale="90000"/>
          </a:bodyPr>
          <a:lstStyle/>
          <a:p>
            <a:pPr eaLnBrk="1" hangingPunct="1"/>
            <a:r>
              <a:rPr lang="en-GB">
                <a:latin typeface="Liberation Sans"/>
              </a:rPr>
              <a:t>Have speech interfaces come of age?</a:t>
            </a:r>
          </a:p>
        </p:txBody>
      </p:sp>
      <p:graphicFrame>
        <p:nvGraphicFramePr>
          <p:cNvPr id="120834" name="Object 2"/>
          <p:cNvGraphicFramePr>
            <a:graphicFrameLocks noGrp="1" noChangeAspect="1"/>
          </p:cNvGraphicFramePr>
          <p:nvPr>
            <p:ph type="body" idx="4294967295"/>
            <p:extLst>
              <p:ext uri="{D42A27DB-BD31-4B8C-83A1-F6EECF244321}">
                <p14:modId xmlns:p14="http://schemas.microsoft.com/office/powerpoint/2010/main" val="2186660615"/>
              </p:ext>
            </p:extLst>
          </p:nvPr>
        </p:nvGraphicFramePr>
        <p:xfrm>
          <a:off x="1691680" y="1628800"/>
          <a:ext cx="5738813" cy="4525963"/>
        </p:xfrm>
        <a:graphic>
          <a:graphicData uri="http://schemas.openxmlformats.org/presentationml/2006/ole">
            <mc:AlternateContent xmlns:mc="http://schemas.openxmlformats.org/markup-compatibility/2006">
              <mc:Choice xmlns:v="urn:schemas-microsoft-com:vml" Requires="v">
                <p:oleObj spid="_x0000_s143392" name="Document" r:id="rId4" imgW="3252216" imgH="2468880" progId="Word.Document.8">
                  <p:embed/>
                </p:oleObj>
              </mc:Choice>
              <mc:Fallback>
                <p:oleObj name="Document" r:id="rId4" imgW="3252216" imgH="2468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628800"/>
                        <a:ext cx="5738813"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17393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GB">
                <a:latin typeface="Liberation Sans"/>
              </a:rPr>
              <a:t>Get me a human operator!</a:t>
            </a:r>
          </a:p>
        </p:txBody>
      </p:sp>
      <p:sp>
        <p:nvSpPr>
          <p:cNvPr id="122885"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Most popular use of speech interfaces currently is for call </a:t>
            </a:r>
            <a:r>
              <a:rPr lang="en-GB" sz="2800" dirty="0" smtClean="0">
                <a:solidFill>
                  <a:srgbClr val="7030A0"/>
                </a:solidFill>
                <a:latin typeface="Liberation Sans"/>
              </a:rPr>
              <a:t>routing</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Caller-led speech where users state their needs in their own </a:t>
            </a:r>
            <a:r>
              <a:rPr lang="en-GB" sz="2800" dirty="0" smtClean="0">
                <a:solidFill>
                  <a:srgbClr val="7030A0"/>
                </a:solidFill>
                <a:latin typeface="Liberation Sans"/>
              </a:rPr>
              <a:t>words</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I</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m having problems with my voice mail</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0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Idea is they are automatically forwarded to the appropriate service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is your experience of speech systems?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59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08058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p:txBody>
          <a:bodyPr/>
          <a:lstStyle/>
          <a:p>
            <a:pPr eaLnBrk="1" hangingPunct="1"/>
            <a:r>
              <a:rPr lang="en-GB">
                <a:latin typeface="Liberation Sans"/>
              </a:rPr>
              <a:t>2. WIMP and GUI</a:t>
            </a:r>
          </a:p>
        </p:txBody>
      </p:sp>
      <p:sp>
        <p:nvSpPr>
          <p:cNvPr id="24581" name="Rectangle 3"/>
          <p:cNvSpPr>
            <a:spLocks noGrp="1" noChangeArrowheads="1"/>
          </p:cNvSpPr>
          <p:nvPr>
            <p:ph type="body" idx="4294967295"/>
          </p:nvPr>
        </p:nvSpPr>
        <p:spPr>
          <a:xfrm>
            <a:off x="685800" y="1412776"/>
            <a:ext cx="7772400" cy="4896544"/>
          </a:xfrm>
        </p:spPr>
        <p:txBody>
          <a:bodyPr>
            <a:normAutofit fontScale="92500" lnSpcReduction="20000"/>
          </a:bodyPr>
          <a:lstStyle/>
          <a:p>
            <a:pPr eaLnBrk="1" hangingPunct="1">
              <a:lnSpc>
                <a:spcPct val="90000"/>
              </a:lnSpc>
            </a:pPr>
            <a:r>
              <a:rPr lang="en-GB" sz="2800" dirty="0">
                <a:solidFill>
                  <a:srgbClr val="7030A0"/>
                </a:solidFill>
                <a:latin typeface="Liberation Sans"/>
              </a:rPr>
              <a:t>Xerox Star first WIMP -&gt; rise to </a:t>
            </a:r>
            <a:r>
              <a:rPr lang="en-GB" sz="2800" dirty="0" smtClean="0">
                <a:solidFill>
                  <a:srgbClr val="7030A0"/>
                </a:solidFill>
                <a:latin typeface="Liberation Sans"/>
              </a:rPr>
              <a:t>GUIs</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Windows</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could be scrolled, stretched, overlapped, opened, closed, and moved around the screen using the </a:t>
            </a:r>
            <a:r>
              <a:rPr lang="en-GB" sz="2000" dirty="0" smtClean="0">
                <a:solidFill>
                  <a:schemeClr val="accent1"/>
                </a:solidFill>
                <a:latin typeface="Liberation Sans"/>
                <a:ea typeface="ＭＳ Ｐゴシック" charset="0"/>
              </a:rPr>
              <a:t>mouse</a:t>
            </a: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Icons </a:t>
            </a:r>
            <a:endParaRPr lang="en-GB" sz="2800" dirty="0" smtClean="0">
              <a:solidFill>
                <a:srgbClr val="7030A0"/>
              </a:solidFill>
              <a:latin typeface="Liberation Sans"/>
            </a:endParaRP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represented applications, objects, commands, and tools that were opened when clicked </a:t>
            </a:r>
            <a:r>
              <a:rPr lang="en-GB" sz="2000" dirty="0" smtClean="0">
                <a:solidFill>
                  <a:schemeClr val="accent1"/>
                </a:solidFill>
                <a:latin typeface="Liberation Sans"/>
                <a:ea typeface="ＭＳ Ｐゴシック" charset="0"/>
              </a:rPr>
              <a:t>on</a:t>
            </a: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Menus </a:t>
            </a:r>
            <a:endParaRPr lang="en-GB" sz="2800" dirty="0" smtClean="0">
              <a:solidFill>
                <a:srgbClr val="7030A0"/>
              </a:solidFill>
              <a:latin typeface="Liberation Sans"/>
            </a:endParaRP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offering lists of options that could be scrolled through and </a:t>
            </a:r>
            <a:r>
              <a:rPr lang="en-GB" sz="2000" dirty="0" smtClean="0">
                <a:solidFill>
                  <a:schemeClr val="accent1"/>
                </a:solidFill>
                <a:latin typeface="Liberation Sans"/>
                <a:ea typeface="ＭＳ Ｐゴシック" charset="0"/>
              </a:rPr>
              <a:t>selected</a:t>
            </a:r>
          </a:p>
          <a:p>
            <a:pPr lvl="1" eaLnBrk="1" hangingPunct="1">
              <a:lnSpc>
                <a:spcPct val="90000"/>
              </a:lnSpc>
            </a:pPr>
            <a:endParaRPr lang="en-GB" sz="15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Pointing device </a:t>
            </a:r>
            <a:endParaRPr lang="en-GB" sz="2800" dirty="0" smtClean="0">
              <a:solidFill>
                <a:srgbClr val="7030A0"/>
              </a:solidFill>
              <a:latin typeface="Liberation Sans"/>
            </a:endParaRPr>
          </a:p>
          <a:p>
            <a:pPr eaLnBrk="1" hangingPunct="1">
              <a:lnSpc>
                <a:spcPct val="90000"/>
              </a:lnSpc>
            </a:pPr>
            <a:endParaRPr lang="en-GB" sz="1100" dirty="0" smtClean="0">
              <a:solidFill>
                <a:srgbClr val="7030A0"/>
              </a:solidFill>
              <a:latin typeface="Liberation Sans"/>
            </a:endParaRPr>
          </a:p>
          <a:p>
            <a:pPr lvl="1" eaLnBrk="1" hangingPunct="1">
              <a:lnSpc>
                <a:spcPct val="90000"/>
              </a:lnSpc>
            </a:pPr>
            <a:r>
              <a:rPr lang="en-GB" sz="2000" dirty="0" smtClean="0">
                <a:solidFill>
                  <a:schemeClr val="accent1"/>
                </a:solidFill>
                <a:latin typeface="Liberation Sans"/>
                <a:ea typeface="ＭＳ Ｐゴシック" charset="0"/>
              </a:rPr>
              <a:t>a </a:t>
            </a:r>
            <a:r>
              <a:rPr lang="en-GB" sz="2000" dirty="0">
                <a:solidFill>
                  <a:schemeClr val="accent1"/>
                </a:solidFill>
                <a:latin typeface="Liberation Sans"/>
                <a:ea typeface="ＭＳ Ｐゴシック" charset="0"/>
              </a:rPr>
              <a:t>mouse controlling the cursor as a point of entry to the windows, menus, and icons on the screen</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732619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p:txBody>
          <a:bodyPr/>
          <a:lstStyle/>
          <a:p>
            <a:pPr eaLnBrk="1" hangingPunct="1"/>
            <a:r>
              <a:rPr lang="en-GB" dirty="0">
                <a:latin typeface="Liberation Sans"/>
              </a:rPr>
              <a:t>Format</a:t>
            </a:r>
          </a:p>
        </p:txBody>
      </p:sp>
      <p:sp>
        <p:nvSpPr>
          <p:cNvPr id="124933"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Directed dialogs are where the system is in control of the </a:t>
            </a:r>
            <a:r>
              <a:rPr lang="en-GB" sz="2400" dirty="0" smtClean="0">
                <a:solidFill>
                  <a:srgbClr val="7030A0"/>
                </a:solidFill>
                <a:latin typeface="Liberation Sans"/>
              </a:rPr>
              <a:t>conversation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Ask specific questions and require specific </a:t>
            </a:r>
            <a:r>
              <a:rPr lang="en-GB" sz="2400" dirty="0" smtClean="0">
                <a:solidFill>
                  <a:srgbClr val="7030A0"/>
                </a:solidFill>
                <a:latin typeface="Liberation Sans"/>
              </a:rPr>
              <a:t>responses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More flexible systems allow the user to take the initiative</a:t>
            </a:r>
            <a:r>
              <a:rPr lang="en-GB" sz="2400" dirty="0" smtClean="0">
                <a:latin typeface="Liberation Sans"/>
              </a:rPr>
              <a:t>:</a:t>
            </a:r>
          </a:p>
          <a:p>
            <a:pPr eaLnBrk="1" hangingPunct="1">
              <a:lnSpc>
                <a:spcPct val="90000"/>
              </a:lnSpc>
            </a:pPr>
            <a:endParaRPr lang="en-GB" sz="8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e.g.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I</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d like to go to Paris next Monday for two weeks.</a:t>
            </a:r>
            <a:r>
              <a:rPr lang="ja-JP" altLang="en-GB" sz="2000" dirty="0" smtClean="0">
                <a:solidFill>
                  <a:schemeClr val="accent1"/>
                </a:solidFill>
                <a:latin typeface="Liberation Sans"/>
                <a:ea typeface="ＭＳ Ｐゴシック" charset="0"/>
              </a:rPr>
              <a:t>”</a:t>
            </a:r>
            <a:endParaRPr lang="en-GB" altLang="ja-JP"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More chance of error, since caller might assume </a:t>
            </a:r>
            <a:r>
              <a:rPr lang="en-GB" sz="2400" dirty="0" smtClean="0">
                <a:solidFill>
                  <a:srgbClr val="7030A0"/>
                </a:solidFill>
                <a:latin typeface="Liberation Sans"/>
              </a:rPr>
              <a:t>that </a:t>
            </a:r>
            <a:r>
              <a:rPr lang="en-GB" sz="2400" dirty="0">
                <a:solidFill>
                  <a:srgbClr val="7030A0"/>
                </a:solidFill>
                <a:latin typeface="Liberation Sans"/>
              </a:rPr>
              <a:t>the system is like a </a:t>
            </a:r>
            <a:r>
              <a:rPr lang="en-GB" sz="2400" dirty="0" smtClean="0">
                <a:solidFill>
                  <a:srgbClr val="7030A0"/>
                </a:solidFill>
                <a:latin typeface="Liberation Sans"/>
              </a:rPr>
              <a:t>human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Guided prompts can help callers back on track</a:t>
            </a:r>
            <a:r>
              <a:rPr lang="en-GB" sz="2800" dirty="0">
                <a:solidFill>
                  <a:srgbClr val="7030A0"/>
                </a:solidFill>
                <a:latin typeface="Liberation Sans"/>
              </a:rPr>
              <a:t> </a:t>
            </a:r>
            <a:endParaRPr lang="en-GB" sz="2800" dirty="0" smtClean="0">
              <a:solidFill>
                <a:srgbClr val="7030A0"/>
              </a:solidFill>
              <a:latin typeface="Liberation Sans"/>
            </a:endParaRPr>
          </a:p>
          <a:p>
            <a:pPr eaLnBrk="1" hangingPunct="1">
              <a:lnSpc>
                <a:spcPct val="90000"/>
              </a:lnSpc>
            </a:pPr>
            <a:endParaRPr lang="en-GB" sz="11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e.g.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Sorry I did not get all that. Did you say you wanted to fly next Monday?</a:t>
            </a:r>
            <a:r>
              <a:rPr lang="ja-JP" altLang="en-GB" sz="2000" dirty="0">
                <a:solidFill>
                  <a:schemeClr val="accent1"/>
                </a:solidFill>
                <a:latin typeface="Liberation Sans"/>
                <a:ea typeface="ＭＳ Ｐゴシック" charset="0"/>
              </a:rPr>
              <a:t>”</a:t>
            </a:r>
            <a:endParaRPr lang="en-GB" sz="20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6257097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26981" name="Rectangle 3"/>
          <p:cNvSpPr>
            <a:spLocks noGrp="1" noChangeArrowheads="1"/>
          </p:cNvSpPr>
          <p:nvPr>
            <p:ph type="body" idx="4294967295"/>
          </p:nvPr>
        </p:nvSpPr>
        <p:spPr/>
        <p:txBody>
          <a:bodyPr>
            <a:normAutofit fontScale="92500"/>
          </a:bodyPr>
          <a:lstStyle/>
          <a:p>
            <a:pPr eaLnBrk="1" hangingPunct="1">
              <a:lnSpc>
                <a:spcPct val="90000"/>
              </a:lnSpc>
            </a:pPr>
            <a:r>
              <a:rPr lang="en-GB" sz="2800" dirty="0">
                <a:solidFill>
                  <a:srgbClr val="7030A0"/>
                </a:solidFill>
                <a:latin typeface="Liberation Sans"/>
              </a:rPr>
              <a:t>How to design systems that can keep conversation on </a:t>
            </a:r>
            <a:r>
              <a:rPr lang="en-GB" sz="2800" dirty="0" smtClean="0">
                <a:solidFill>
                  <a:srgbClr val="7030A0"/>
                </a:solidFill>
                <a:latin typeface="Liberation Sans"/>
              </a:rPr>
              <a:t>track</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help people navigate efficiently through a menu </a:t>
            </a:r>
            <a:r>
              <a:rPr lang="en-GB" sz="2400" dirty="0" smtClean="0">
                <a:solidFill>
                  <a:schemeClr val="accent1"/>
                </a:solidFill>
                <a:latin typeface="Liberation Sans"/>
                <a:ea typeface="ＭＳ Ｐゴシック" charset="0"/>
              </a:rPr>
              <a:t>system</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enable them to easily recover from </a:t>
            </a:r>
            <a:r>
              <a:rPr lang="en-GB" sz="2400" dirty="0" smtClean="0">
                <a:solidFill>
                  <a:schemeClr val="accent1"/>
                </a:solidFill>
                <a:latin typeface="Liberation Sans"/>
                <a:ea typeface="ＭＳ Ｐゴシック" charset="0"/>
              </a:rPr>
              <a:t>errors</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guide those who are vague or ambiguous in their requests for information or services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Type of voice actor (e.g. male, female, neutral, or dialect) </a:t>
            </a:r>
            <a:endParaRPr lang="en-GB" sz="2800" dirty="0" smtClean="0">
              <a:solidFill>
                <a:srgbClr val="7030A0"/>
              </a:solidFill>
              <a:latin typeface="Liberation Sans"/>
            </a:endParaRP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do people prefer to listen to and are more patient with a female or male voice, a northern or southern accent?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728561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itle 1"/>
          <p:cNvSpPr>
            <a:spLocks noGrp="1"/>
          </p:cNvSpPr>
          <p:nvPr>
            <p:ph type="title" idx="4294967295"/>
          </p:nvPr>
        </p:nvSpPr>
        <p:spPr/>
        <p:txBody>
          <a:bodyPr/>
          <a:lstStyle/>
          <a:p>
            <a:pPr eaLnBrk="1" hangingPunct="1"/>
            <a:r>
              <a:rPr lang="en-GB">
                <a:latin typeface="Liberation Sans"/>
              </a:rPr>
              <a:t>10. Pen</a:t>
            </a:r>
          </a:p>
        </p:txBody>
      </p:sp>
      <p:sp>
        <p:nvSpPr>
          <p:cNvPr id="129029" name="Content Placeholder 2"/>
          <p:cNvSpPr>
            <a:spLocks noGrp="1"/>
          </p:cNvSpPr>
          <p:nvPr>
            <p:ph idx="4294967295"/>
          </p:nvPr>
        </p:nvSpPr>
        <p:spPr/>
        <p:txBody>
          <a:bodyPr/>
          <a:lstStyle/>
          <a:p>
            <a:pPr eaLnBrk="1" hangingPunct="1"/>
            <a:r>
              <a:rPr lang="en-GB" sz="2400" dirty="0">
                <a:solidFill>
                  <a:srgbClr val="7030A0"/>
                </a:solidFill>
                <a:latin typeface="Liberation Sans"/>
              </a:rPr>
              <a:t>Enable people to write, draw, select, and move objects at an interface using </a:t>
            </a:r>
            <a:r>
              <a:rPr lang="en-GB" sz="2400" dirty="0" err="1">
                <a:solidFill>
                  <a:srgbClr val="7030A0"/>
                </a:solidFill>
                <a:latin typeface="Liberation Sans"/>
              </a:rPr>
              <a:t>lightpens</a:t>
            </a:r>
            <a:r>
              <a:rPr lang="en-GB" sz="2400" dirty="0">
                <a:solidFill>
                  <a:srgbClr val="7030A0"/>
                </a:solidFill>
                <a:latin typeface="Liberation Sans"/>
              </a:rPr>
              <a:t> or </a:t>
            </a:r>
            <a:r>
              <a:rPr lang="en-GB" sz="2400" dirty="0" smtClean="0">
                <a:solidFill>
                  <a:srgbClr val="7030A0"/>
                </a:solidFill>
                <a:latin typeface="Liberation Sans"/>
              </a:rPr>
              <a:t>styluses</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capitalize on the well-honed drawing skills developed from </a:t>
            </a:r>
            <a:r>
              <a:rPr lang="en-GB" sz="2400" dirty="0" smtClean="0">
                <a:solidFill>
                  <a:schemeClr val="accent1"/>
                </a:solidFill>
                <a:latin typeface="Liberation Sans"/>
                <a:ea typeface="ＭＳ Ｐゴシック" charset="0"/>
              </a:rPr>
              <a:t>childhood</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Digital pens, e.g. </a:t>
            </a:r>
            <a:r>
              <a:rPr lang="en-GB" sz="2800" dirty="0" err="1">
                <a:solidFill>
                  <a:srgbClr val="7030A0"/>
                </a:solidFill>
                <a:latin typeface="Liberation Sans"/>
              </a:rPr>
              <a:t>Anoto</a:t>
            </a:r>
            <a:r>
              <a:rPr lang="en-GB" sz="2800" dirty="0">
                <a:solidFill>
                  <a:srgbClr val="7030A0"/>
                </a:solidFill>
                <a:latin typeface="Liberation Sans"/>
              </a:rPr>
              <a:t>, use a combination of ordinary ink pen with digital camera that digitally records everything written with the pen on special paper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85903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Title 1"/>
          <p:cNvSpPr>
            <a:spLocks noGrp="1"/>
          </p:cNvSpPr>
          <p:nvPr>
            <p:ph type="title" idx="4294967295"/>
          </p:nvPr>
        </p:nvSpPr>
        <p:spPr/>
        <p:txBody>
          <a:bodyPr/>
          <a:lstStyle/>
          <a:p>
            <a:pPr eaLnBrk="1" hangingPunct="1"/>
            <a:r>
              <a:rPr lang="en-GB">
                <a:latin typeface="Liberation Sans"/>
              </a:rPr>
              <a:t>Pros and cons</a:t>
            </a:r>
          </a:p>
        </p:txBody>
      </p:sp>
      <p:sp>
        <p:nvSpPr>
          <p:cNvPr id="130053" name="Content Placeholder 2"/>
          <p:cNvSpPr>
            <a:spLocks noGrp="1"/>
          </p:cNvSpPr>
          <p:nvPr>
            <p:ph idx="4294967295"/>
          </p:nvPr>
        </p:nvSpPr>
        <p:spPr/>
        <p:txBody>
          <a:bodyPr/>
          <a:lstStyle/>
          <a:p>
            <a:pPr eaLnBrk="1" hangingPunct="1"/>
            <a:r>
              <a:rPr lang="en-GB" dirty="0">
                <a:solidFill>
                  <a:srgbClr val="7030A0"/>
                </a:solidFill>
                <a:latin typeface="Liberation Sans"/>
              </a:rPr>
              <a:t>Allows users to quickly and easily annotate existing </a:t>
            </a:r>
            <a:r>
              <a:rPr lang="en-GB" dirty="0" smtClean="0">
                <a:solidFill>
                  <a:srgbClr val="7030A0"/>
                </a:solidFill>
                <a:latin typeface="Liberation Sans"/>
              </a:rPr>
              <a:t>documents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Can be difficult to see options on the screen because a user</a:t>
            </a:r>
            <a:r>
              <a:rPr lang="ja-JP" altLang="en-GB" dirty="0">
                <a:solidFill>
                  <a:srgbClr val="7030A0"/>
                </a:solidFill>
                <a:latin typeface="Liberation Sans"/>
              </a:rPr>
              <a:t>’</a:t>
            </a:r>
            <a:r>
              <a:rPr lang="en-GB" dirty="0">
                <a:solidFill>
                  <a:srgbClr val="7030A0"/>
                </a:solidFill>
                <a:latin typeface="Liberation Sans"/>
              </a:rPr>
              <a:t>s hand can occlude part of it when </a:t>
            </a:r>
            <a:r>
              <a:rPr lang="en-GB" dirty="0" smtClean="0">
                <a:solidFill>
                  <a:srgbClr val="7030A0"/>
                </a:solidFill>
                <a:latin typeface="Liberation Sans"/>
              </a:rPr>
              <a:t>writing</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Can have lag and feel clunky</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606482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p:cNvSpPr>
            <a:spLocks noGrp="1" noChangeArrowheads="1"/>
          </p:cNvSpPr>
          <p:nvPr>
            <p:ph type="title" idx="4294967295"/>
          </p:nvPr>
        </p:nvSpPr>
        <p:spPr/>
        <p:txBody>
          <a:bodyPr/>
          <a:lstStyle/>
          <a:p>
            <a:pPr eaLnBrk="1" hangingPunct="1"/>
            <a:r>
              <a:rPr lang="en-GB" dirty="0">
                <a:latin typeface="Liberation Sans"/>
              </a:rPr>
              <a:t>11. Touch</a:t>
            </a:r>
          </a:p>
        </p:txBody>
      </p:sp>
      <p:sp>
        <p:nvSpPr>
          <p:cNvPr id="131077"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Touch screens, such as walk-up kiosks, detect the presence and location of a person</a:t>
            </a:r>
            <a:r>
              <a:rPr lang="ja-JP" altLang="en-GB" sz="2800" dirty="0">
                <a:solidFill>
                  <a:srgbClr val="7030A0"/>
                </a:solidFill>
                <a:latin typeface="Liberation Sans"/>
              </a:rPr>
              <a:t>’</a:t>
            </a:r>
            <a:r>
              <a:rPr lang="en-GB" sz="2800" dirty="0">
                <a:solidFill>
                  <a:srgbClr val="7030A0"/>
                </a:solidFill>
                <a:latin typeface="Liberation Sans"/>
              </a:rPr>
              <a:t>s touch on the display</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Multi-touch support a range of more dynamic finger tip actions, e.g. swiping, flicking, pinching, pushing and tapping</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Now used for many kinds of displays, such as Smartphones, iPods, tablets and </a:t>
            </a:r>
            <a:r>
              <a:rPr lang="en-GB" sz="2800" dirty="0" err="1">
                <a:solidFill>
                  <a:srgbClr val="7030A0"/>
                </a:solidFill>
                <a:latin typeface="Liberation Sans"/>
              </a:rPr>
              <a:t>tabletops</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11241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33125"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More fluid and direct styles of interaction involving freehand and pen-based </a:t>
            </a:r>
            <a:r>
              <a:rPr lang="en-GB" sz="2400" dirty="0" smtClean="0">
                <a:solidFill>
                  <a:srgbClr val="7030A0"/>
                </a:solidFill>
                <a:latin typeface="Liberation Sans"/>
              </a:rPr>
              <a:t>gestures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Core design concerns include whether size, orientation, and shape of touch displays effect </a:t>
            </a:r>
            <a:r>
              <a:rPr lang="en-GB" sz="2400" dirty="0" smtClean="0">
                <a:solidFill>
                  <a:srgbClr val="7030A0"/>
                </a:solidFill>
                <a:latin typeface="Liberation Sans"/>
              </a:rPr>
              <a:t>collaboration</a:t>
            </a:r>
          </a:p>
          <a:p>
            <a:pPr eaLnBrk="1" hangingPunct="1">
              <a:lnSpc>
                <a:spcPct val="90000"/>
              </a:lnSpc>
            </a:pPr>
            <a:endParaRPr lang="en-GB" sz="1200" dirty="0">
              <a:solidFill>
                <a:srgbClr val="7030A0"/>
              </a:solidFill>
              <a:latin typeface="Liberation Sans"/>
            </a:endParaRPr>
          </a:p>
          <a:p>
            <a:pPr marL="342900" lvl="1" indent="-342900" eaLnBrk="1" hangingPunct="1">
              <a:lnSpc>
                <a:spcPct val="90000"/>
              </a:lnSpc>
              <a:buFontTx/>
              <a:buChar char="•"/>
            </a:pPr>
            <a:r>
              <a:rPr lang="en-GB" sz="2400" dirty="0">
                <a:latin typeface="Liberation Sans"/>
                <a:ea typeface="ＭＳ Ｐゴシック" charset="0"/>
              </a:rPr>
              <a:t>Much faster to scroll through wheels, carousels and bars of thumbnail images or lists of options by finger </a:t>
            </a:r>
            <a:r>
              <a:rPr lang="en-GB" sz="2400" dirty="0" smtClean="0">
                <a:latin typeface="Liberation Sans"/>
                <a:ea typeface="ＭＳ Ｐゴシック" charset="0"/>
              </a:rPr>
              <a:t>flicking</a:t>
            </a:r>
          </a:p>
          <a:p>
            <a:pPr marL="342900" lvl="1" indent="-342900" eaLnBrk="1" hangingPunct="1">
              <a:lnSpc>
                <a:spcPct val="90000"/>
              </a:lnSpc>
              <a:buFontTx/>
              <a:buChar char="•"/>
            </a:pPr>
            <a:endParaRPr lang="en-GB" sz="1200" dirty="0">
              <a:latin typeface="Liberation Sans"/>
              <a:ea typeface="ＭＳ Ｐゴシック" charset="0"/>
            </a:endParaRPr>
          </a:p>
          <a:p>
            <a:pPr marL="342900" lvl="1" indent="-342900" eaLnBrk="1" hangingPunct="1">
              <a:lnSpc>
                <a:spcPct val="90000"/>
              </a:lnSpc>
              <a:buFontTx/>
              <a:buChar char="•"/>
            </a:pPr>
            <a:r>
              <a:rPr lang="en-GB" sz="2400" dirty="0">
                <a:latin typeface="Liberation Sans"/>
                <a:ea typeface="ＭＳ Ｐゴシック" charset="0"/>
              </a:rPr>
              <a:t>More cumbersome, error-prone and slower to type using a virtual keyboard on a touch display than using a physical keyboard</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6730578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35173" name="Content Placeholder 2"/>
          <p:cNvSpPr>
            <a:spLocks noGrp="1"/>
          </p:cNvSpPr>
          <p:nvPr>
            <p:ph idx="4294967295"/>
          </p:nvPr>
        </p:nvSpPr>
        <p:spPr>
          <a:xfrm>
            <a:off x="323527" y="1326468"/>
            <a:ext cx="3307143" cy="4982852"/>
          </a:xfrm>
        </p:spPr>
        <p:txBody>
          <a:bodyPr>
            <a:normAutofit fontScale="92500" lnSpcReduction="10000"/>
          </a:bodyPr>
          <a:lstStyle/>
          <a:p>
            <a:pPr eaLnBrk="1" hangingPunct="1"/>
            <a:r>
              <a:rPr lang="en-GB" dirty="0">
                <a:solidFill>
                  <a:srgbClr val="7030A0"/>
                </a:solidFill>
                <a:latin typeface="Liberation Sans"/>
              </a:rPr>
              <a:t>Will finger-flicking</a:t>
            </a:r>
            <a:r>
              <a:rPr lang="en-GB" dirty="0" smtClean="0">
                <a:solidFill>
                  <a:srgbClr val="7030A0"/>
                </a:solidFill>
                <a:latin typeface="Liberation Sans"/>
              </a:rPr>
              <a:t>, swiping, </a:t>
            </a:r>
            <a:r>
              <a:rPr lang="en-GB" dirty="0">
                <a:solidFill>
                  <a:srgbClr val="7030A0"/>
                </a:solidFill>
                <a:latin typeface="Liberation Sans"/>
              </a:rPr>
              <a:t>stroking and touching a screen result in new ways of consuming, reading, creating and searching digital content?</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66</a:t>
            </a:fld>
            <a:endParaRPr lang="en-GB" dirty="0">
              <a:solidFill>
                <a:schemeClr val="accent6">
                  <a:lumMod val="75000"/>
                </a:schemeClr>
              </a:solidFill>
              <a:latin typeface="Liberation Sans"/>
            </a:endParaRP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71" y="1196752"/>
            <a:ext cx="5040263"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872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Title 1"/>
          <p:cNvSpPr>
            <a:spLocks noGrp="1"/>
          </p:cNvSpPr>
          <p:nvPr>
            <p:ph type="title" idx="4294967295"/>
          </p:nvPr>
        </p:nvSpPr>
        <p:spPr>
          <a:xfrm>
            <a:off x="457200" y="609600"/>
            <a:ext cx="8229600" cy="1143000"/>
          </a:xfrm>
        </p:spPr>
        <p:txBody>
          <a:bodyPr>
            <a:normAutofit fontScale="90000"/>
          </a:bodyPr>
          <a:lstStyle/>
          <a:p>
            <a:pPr eaLnBrk="1" hangingPunct="1"/>
            <a:r>
              <a:rPr lang="en-GB">
                <a:latin typeface="Liberation Sans"/>
              </a:rPr>
              <a:t>12. Air-based gestures</a:t>
            </a:r>
            <a:br>
              <a:rPr lang="en-GB">
                <a:latin typeface="Liberation Sans"/>
              </a:rPr>
            </a:br>
            <a:endParaRPr lang="en-GB">
              <a:latin typeface="Liberation Sans"/>
            </a:endParaRPr>
          </a:p>
        </p:txBody>
      </p:sp>
      <p:sp>
        <p:nvSpPr>
          <p:cNvPr id="136197" name="Content Placeholder 2"/>
          <p:cNvSpPr>
            <a:spLocks noGrp="1"/>
          </p:cNvSpPr>
          <p:nvPr>
            <p:ph idx="4294967295"/>
          </p:nvPr>
        </p:nvSpPr>
        <p:spPr/>
        <p:txBody>
          <a:bodyPr>
            <a:normAutofit fontScale="92500" lnSpcReduction="10000"/>
          </a:bodyPr>
          <a:lstStyle/>
          <a:p>
            <a:pPr eaLnBrk="1" hangingPunct="1"/>
            <a:r>
              <a:rPr lang="en-GB" sz="2800" dirty="0">
                <a:solidFill>
                  <a:srgbClr val="7030A0"/>
                </a:solidFill>
                <a:latin typeface="Liberation Sans"/>
              </a:rPr>
              <a:t>Uses camera recognition, sensor and computer vision </a:t>
            </a:r>
            <a:r>
              <a:rPr lang="en-GB" sz="2800" dirty="0" smtClean="0">
                <a:solidFill>
                  <a:srgbClr val="7030A0"/>
                </a:solidFill>
                <a:latin typeface="Liberation Sans"/>
              </a:rPr>
              <a:t>techniques</a:t>
            </a:r>
          </a:p>
          <a:p>
            <a:pPr eaLnBrk="1" hangingPunct="1"/>
            <a:endParaRPr lang="en-GB" sz="13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can recognize people</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arm and hand gestures in a room </a:t>
            </a:r>
            <a:endParaRPr lang="en-GB" sz="2400" dirty="0" smtClean="0">
              <a:solidFill>
                <a:schemeClr val="accent1"/>
              </a:solidFill>
              <a:latin typeface="Liberation Sans"/>
              <a:ea typeface="ＭＳ Ｐゴシック" charset="0"/>
            </a:endParaRPr>
          </a:p>
          <a:p>
            <a:pPr lvl="1" eaLnBrk="1" hangingPunct="1"/>
            <a:endParaRPr lang="en-GB" sz="6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systems include </a:t>
            </a:r>
            <a:r>
              <a:rPr lang="en-GB" sz="2400" dirty="0" smtClean="0">
                <a:solidFill>
                  <a:schemeClr val="accent1"/>
                </a:solidFill>
                <a:latin typeface="Liberation Sans"/>
                <a:ea typeface="ＭＳ Ｐゴシック" charset="0"/>
              </a:rPr>
              <a:t>Kinect</a:t>
            </a:r>
          </a:p>
          <a:p>
            <a:pPr lvl="1" eaLnBrk="1" hangingPunct="1"/>
            <a:endParaRPr lang="en-GB" sz="13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Movements are mapped onto a variety of gaming motions, such as swinging, bowling, hitting and </a:t>
            </a:r>
            <a:r>
              <a:rPr lang="en-GB" sz="2800" dirty="0" smtClean="0">
                <a:solidFill>
                  <a:srgbClr val="7030A0"/>
                </a:solidFill>
                <a:latin typeface="Liberation Sans"/>
              </a:rPr>
              <a:t>punching</a:t>
            </a: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Players represented on the screen as avatars doing same actions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6349773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Title 1"/>
          <p:cNvSpPr>
            <a:spLocks noGrp="1"/>
          </p:cNvSpPr>
          <p:nvPr>
            <p:ph type="title" idx="4294967295"/>
          </p:nvPr>
        </p:nvSpPr>
        <p:spPr>
          <a:xfrm>
            <a:off x="388475" y="116632"/>
            <a:ext cx="8229600" cy="576064"/>
          </a:xfrm>
        </p:spPr>
        <p:txBody>
          <a:bodyPr>
            <a:normAutofit fontScale="90000"/>
          </a:bodyPr>
          <a:lstStyle/>
          <a:p>
            <a:pPr eaLnBrk="1" hangingPunct="1"/>
            <a:r>
              <a:rPr lang="en-GB" dirty="0">
                <a:latin typeface="Liberation Sans"/>
              </a:rPr>
              <a:t>Home entertainment</a:t>
            </a:r>
          </a:p>
        </p:txBody>
      </p:sp>
      <p:sp>
        <p:nvSpPr>
          <p:cNvPr id="137222" name="Content Placeholder 2"/>
          <p:cNvSpPr>
            <a:spLocks noGrp="1"/>
          </p:cNvSpPr>
          <p:nvPr>
            <p:ph idx="4294967295"/>
          </p:nvPr>
        </p:nvSpPr>
        <p:spPr>
          <a:xfrm>
            <a:off x="179512" y="1825362"/>
            <a:ext cx="2399706" cy="3744416"/>
          </a:xfrm>
        </p:spPr>
        <p:txBody>
          <a:bodyPr>
            <a:normAutofit/>
          </a:bodyPr>
          <a:lstStyle/>
          <a:p>
            <a:pPr eaLnBrk="1" hangingPunct="1"/>
            <a:r>
              <a:rPr lang="en-GB" sz="2400" dirty="0">
                <a:solidFill>
                  <a:srgbClr val="7030A0"/>
                </a:solidFill>
                <a:latin typeface="Liberation Sans"/>
              </a:rPr>
              <a:t>Universal appeal</a:t>
            </a:r>
          </a:p>
          <a:p>
            <a:pPr lvl="1" eaLnBrk="1" hangingPunct="1"/>
            <a:r>
              <a:rPr lang="en-GB" sz="2000" dirty="0">
                <a:solidFill>
                  <a:schemeClr val="accent1"/>
                </a:solidFill>
                <a:latin typeface="Liberation Sans"/>
                <a:ea typeface="ＭＳ Ｐゴシック" charset="0"/>
              </a:rPr>
              <a:t>young children, grandparents, professional gamers, technophobes</a:t>
            </a:r>
          </a:p>
          <a:p>
            <a:pPr lvl="1" eaLnBrk="1" hangingPunct="1"/>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68</a:t>
            </a:fld>
            <a:endParaRPr lang="en-GB" dirty="0">
              <a:solidFill>
                <a:schemeClr val="accent6">
                  <a:lumMod val="75000"/>
                </a:schemeClr>
              </a:solidFill>
              <a:latin typeface="Liberation Sans"/>
            </a:endParaRPr>
          </a:p>
        </p:txBody>
      </p:sp>
      <p:pic>
        <p:nvPicPr>
          <p:cNvPr id="165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141286"/>
            <a:ext cx="5863223"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5763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Gestures in the operating theatre</a:t>
            </a:r>
            <a:endParaRPr lang="en-US" dirty="0"/>
          </a:p>
        </p:txBody>
      </p:sp>
      <p:sp>
        <p:nvSpPr>
          <p:cNvPr id="6" name="Content Placeholder 5"/>
          <p:cNvSpPr>
            <a:spLocks noGrp="1"/>
          </p:cNvSpPr>
          <p:nvPr>
            <p:ph sz="half" idx="1"/>
          </p:nvPr>
        </p:nvSpPr>
        <p:spPr>
          <a:xfrm>
            <a:off x="251520" y="1556792"/>
            <a:ext cx="2962672" cy="4525963"/>
          </a:xfrm>
        </p:spPr>
        <p:txBody>
          <a:bodyPr>
            <a:normAutofit fontScale="92500" lnSpcReduction="20000"/>
          </a:bodyPr>
          <a:lstStyle/>
          <a:p>
            <a:r>
              <a:rPr lang="en-GB" dirty="0" smtClean="0">
                <a:solidFill>
                  <a:srgbClr val="7030A0"/>
                </a:solidFill>
              </a:rPr>
              <a:t>A </a:t>
            </a:r>
            <a:r>
              <a:rPr lang="en-GB" dirty="0">
                <a:solidFill>
                  <a:srgbClr val="7030A0"/>
                </a:solidFill>
              </a:rPr>
              <a:t>touchless </a:t>
            </a:r>
            <a:r>
              <a:rPr lang="en-GB" dirty="0" smtClean="0">
                <a:solidFill>
                  <a:srgbClr val="7030A0"/>
                </a:solidFill>
              </a:rPr>
              <a:t>system that recognizes gestures</a:t>
            </a:r>
          </a:p>
          <a:p>
            <a:pPr marL="0" indent="0">
              <a:buNone/>
            </a:pPr>
            <a:r>
              <a:rPr lang="en-GB" dirty="0" smtClean="0">
                <a:solidFill>
                  <a:srgbClr val="7030A0"/>
                </a:solidFill>
              </a:rPr>
              <a:t> </a:t>
            </a:r>
            <a:endParaRPr lang="en-GB" sz="1200" dirty="0" smtClean="0">
              <a:solidFill>
                <a:srgbClr val="7030A0"/>
              </a:solidFill>
            </a:endParaRPr>
          </a:p>
          <a:p>
            <a:r>
              <a:rPr lang="en-GB" dirty="0" smtClean="0">
                <a:solidFill>
                  <a:srgbClr val="7030A0"/>
                </a:solidFill>
              </a:rPr>
              <a:t>surgeons </a:t>
            </a:r>
            <a:r>
              <a:rPr lang="en-GB" dirty="0">
                <a:solidFill>
                  <a:srgbClr val="7030A0"/>
                </a:solidFill>
              </a:rPr>
              <a:t>can </a:t>
            </a:r>
            <a:r>
              <a:rPr lang="en-GB" dirty="0" smtClean="0">
                <a:solidFill>
                  <a:srgbClr val="7030A0"/>
                </a:solidFill>
              </a:rPr>
              <a:t>interact </a:t>
            </a:r>
            <a:r>
              <a:rPr lang="en-GB" dirty="0">
                <a:solidFill>
                  <a:srgbClr val="7030A0"/>
                </a:solidFill>
              </a:rPr>
              <a:t>with and manipulate MRI or CT </a:t>
            </a:r>
            <a:r>
              <a:rPr lang="en-GB" dirty="0" smtClean="0">
                <a:solidFill>
                  <a:srgbClr val="7030A0"/>
                </a:solidFill>
              </a:rPr>
              <a:t>images</a:t>
            </a:r>
          </a:p>
          <a:p>
            <a:endParaRPr lang="en-GB" sz="1200" dirty="0" smtClean="0">
              <a:solidFill>
                <a:srgbClr val="7030A0"/>
              </a:solidFill>
            </a:endParaRPr>
          </a:p>
          <a:p>
            <a:pPr lvl="1"/>
            <a:r>
              <a:rPr lang="en-GB" dirty="0" smtClean="0">
                <a:solidFill>
                  <a:schemeClr val="accent1"/>
                </a:solidFill>
              </a:rPr>
              <a:t>e.g. two</a:t>
            </a:r>
            <a:r>
              <a:rPr lang="en-GB" dirty="0">
                <a:solidFill>
                  <a:schemeClr val="accent1"/>
                </a:solidFill>
              </a:rPr>
              <a:t>-handed gestures for zooming and panning </a:t>
            </a:r>
            <a:endParaRPr lang="en-US" dirty="0">
              <a:solidFill>
                <a:schemeClr val="accent1"/>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69</a:t>
            </a:fld>
            <a:endParaRPr lang="en-GB" dirty="0">
              <a:solidFill>
                <a:schemeClr val="accent6">
                  <a:lumMod val="75000"/>
                </a:schemeClr>
              </a:solidFill>
            </a:endParaRPr>
          </a:p>
        </p:txBody>
      </p:sp>
      <p:pic>
        <p:nvPicPr>
          <p:cNvPr id="222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556792"/>
            <a:ext cx="5604740" cy="4325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1256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p:txBody>
          <a:bodyPr/>
          <a:lstStyle/>
          <a:p>
            <a:pPr eaLnBrk="1" hangingPunct="1"/>
            <a:r>
              <a:rPr lang="en-GB" dirty="0">
                <a:latin typeface="Liberation Sans"/>
              </a:rPr>
              <a:t>GUIs</a:t>
            </a:r>
          </a:p>
        </p:txBody>
      </p:sp>
      <p:sp>
        <p:nvSpPr>
          <p:cNvPr id="26629" name="Rectangle 3"/>
          <p:cNvSpPr>
            <a:spLocks noGrp="1" noChangeArrowheads="1"/>
          </p:cNvSpPr>
          <p:nvPr>
            <p:ph type="body" idx="4294967295"/>
          </p:nvPr>
        </p:nvSpPr>
        <p:spPr/>
        <p:txBody>
          <a:bodyPr>
            <a:normAutofit fontScale="92500" lnSpcReduction="20000"/>
          </a:bodyPr>
          <a:lstStyle/>
          <a:p>
            <a:pPr eaLnBrk="1" hangingPunct="1"/>
            <a:r>
              <a:rPr lang="en-GB" dirty="0">
                <a:solidFill>
                  <a:srgbClr val="7030A0"/>
                </a:solidFill>
                <a:latin typeface="Liberation Sans"/>
              </a:rPr>
              <a:t>Same basic building blocks as WIMPs but more </a:t>
            </a:r>
            <a:r>
              <a:rPr lang="en-GB" dirty="0" smtClean="0">
                <a:solidFill>
                  <a:srgbClr val="7030A0"/>
                </a:solidFill>
                <a:latin typeface="Liberation Sans"/>
              </a:rPr>
              <a:t>varied</a:t>
            </a:r>
          </a:p>
          <a:p>
            <a:pPr eaLnBrk="1" hangingPunct="1"/>
            <a:endParaRPr lang="en-GB" sz="1300" dirty="0">
              <a:solidFill>
                <a:srgbClr val="7030A0"/>
              </a:solidFill>
              <a:latin typeface="Liberation Sans"/>
            </a:endParaRPr>
          </a:p>
          <a:p>
            <a:pPr lvl="1" eaLnBrk="1" hangingPunct="1"/>
            <a:r>
              <a:rPr lang="en-GB" dirty="0" err="1">
                <a:solidFill>
                  <a:schemeClr val="accent1"/>
                </a:solidFill>
                <a:latin typeface="Liberation Sans"/>
                <a:ea typeface="ＭＳ Ｐゴシック" charset="0"/>
              </a:rPr>
              <a:t>Color</a:t>
            </a:r>
            <a:r>
              <a:rPr lang="en-GB" dirty="0">
                <a:solidFill>
                  <a:schemeClr val="accent1"/>
                </a:solidFill>
                <a:latin typeface="Liberation Sans"/>
                <a:ea typeface="ＭＳ Ｐゴシック" charset="0"/>
              </a:rPr>
              <a:t>, 3D, sound, animation, </a:t>
            </a:r>
            <a:endParaRPr lang="en-GB" dirty="0" smtClean="0">
              <a:solidFill>
                <a:schemeClr val="accent1"/>
              </a:solidFill>
              <a:latin typeface="Liberation Sans"/>
              <a:ea typeface="ＭＳ Ｐゴシック" charset="0"/>
            </a:endParaRPr>
          </a:p>
          <a:p>
            <a:pPr lvl="1" eaLnBrk="1" hangingPunct="1"/>
            <a:endParaRPr lang="en-GB" sz="600" dirty="0">
              <a:solidFill>
                <a:schemeClr val="accent1"/>
              </a:solidFill>
              <a:latin typeface="Liberation Sans"/>
              <a:ea typeface="ＭＳ Ｐゴシック" charset="0"/>
            </a:endParaRPr>
          </a:p>
          <a:p>
            <a:pPr lvl="1" eaLnBrk="1" hangingPunct="1"/>
            <a:r>
              <a:rPr lang="en-GB" dirty="0">
                <a:solidFill>
                  <a:schemeClr val="accent1"/>
                </a:solidFill>
                <a:latin typeface="Liberation Sans"/>
                <a:ea typeface="ＭＳ Ｐゴシック" charset="0"/>
              </a:rPr>
              <a:t>Many types of menus, icons, </a:t>
            </a:r>
            <a:r>
              <a:rPr lang="en-GB" dirty="0" smtClean="0">
                <a:solidFill>
                  <a:schemeClr val="accent1"/>
                </a:solidFill>
                <a:latin typeface="Liberation Sans"/>
                <a:ea typeface="ＭＳ Ｐゴシック" charset="0"/>
              </a:rPr>
              <a:t>windows</a:t>
            </a:r>
          </a:p>
          <a:p>
            <a:pPr lvl="1" eaLnBrk="1" hangingPunct="1"/>
            <a:endParaRPr lang="en-GB" sz="600" dirty="0">
              <a:solidFill>
                <a:schemeClr val="accent1"/>
              </a:solidFill>
              <a:latin typeface="Liberation Sans"/>
              <a:ea typeface="ＭＳ Ｐゴシック" charset="0"/>
            </a:endParaRPr>
          </a:p>
          <a:p>
            <a:pPr eaLnBrk="1" hangingPunct="1"/>
            <a:r>
              <a:rPr lang="en-GB" dirty="0">
                <a:solidFill>
                  <a:srgbClr val="7030A0"/>
                </a:solidFill>
                <a:latin typeface="Liberation Sans"/>
              </a:rPr>
              <a:t>New graphical elements, e.g</a:t>
            </a:r>
            <a:r>
              <a:rPr lang="en-GB" dirty="0" smtClean="0">
                <a:solidFill>
                  <a:srgbClr val="7030A0"/>
                </a:solidFill>
                <a:latin typeface="Liberation Sans"/>
              </a:rPr>
              <a:t>.</a:t>
            </a:r>
          </a:p>
          <a:p>
            <a:pPr eaLnBrk="1" hangingPunct="1"/>
            <a:endParaRPr lang="en-GB" sz="13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toolbars, docks, </a:t>
            </a:r>
            <a:r>
              <a:rPr lang="en-GB" dirty="0" smtClean="0">
                <a:solidFill>
                  <a:schemeClr val="accent1"/>
                </a:solidFill>
                <a:latin typeface="Liberation Sans"/>
                <a:ea typeface="ＭＳ Ｐゴシック" charset="0"/>
              </a:rPr>
              <a:t>rollovers</a:t>
            </a:r>
          </a:p>
          <a:p>
            <a:pPr lvl="1" eaLnBrk="1" hangingPunct="1"/>
            <a:endParaRPr lang="en-GB" sz="700" dirty="0" smtClean="0">
              <a:solidFill>
                <a:schemeClr val="accent1"/>
              </a:solidFill>
              <a:latin typeface="Liberation Sans"/>
              <a:ea typeface="ＭＳ Ｐゴシック" charset="0"/>
            </a:endParaRPr>
          </a:p>
          <a:p>
            <a:r>
              <a:rPr lang="en-GB" dirty="0">
                <a:solidFill>
                  <a:srgbClr val="7030A0"/>
                </a:solidFill>
                <a:latin typeface="Liberation Sans"/>
              </a:rPr>
              <a:t>C</a:t>
            </a:r>
            <a:r>
              <a:rPr lang="en-GB" dirty="0" smtClean="0">
                <a:solidFill>
                  <a:srgbClr val="7030A0"/>
                </a:solidFill>
                <a:latin typeface="Liberation Sans"/>
              </a:rPr>
              <a:t>hallenge now is </a:t>
            </a:r>
            <a:r>
              <a:rPr lang="en-GB" dirty="0">
                <a:solidFill>
                  <a:srgbClr val="7030A0"/>
                </a:solidFill>
                <a:latin typeface="Liberation Sans"/>
              </a:rPr>
              <a:t>to design GUIs that are best suited for </a:t>
            </a:r>
            <a:r>
              <a:rPr lang="en-GB" dirty="0" smtClean="0">
                <a:solidFill>
                  <a:srgbClr val="7030A0"/>
                </a:solidFill>
                <a:latin typeface="Liberation Sans"/>
              </a:rPr>
              <a:t>tablet, smartphone </a:t>
            </a:r>
            <a:r>
              <a:rPr lang="en-GB" dirty="0">
                <a:solidFill>
                  <a:srgbClr val="7030A0"/>
                </a:solidFill>
                <a:latin typeface="Liberation Sans"/>
              </a:rPr>
              <a:t>and smartwatch interfaces </a:t>
            </a:r>
            <a:endParaRPr lang="en-GB" dirty="0">
              <a:solidFill>
                <a:srgbClr val="7030A0"/>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52702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38245" name="Content Placeholder 2"/>
          <p:cNvSpPr>
            <a:spLocks noGrp="1"/>
          </p:cNvSpPr>
          <p:nvPr>
            <p:ph idx="4294967295"/>
          </p:nvPr>
        </p:nvSpPr>
        <p:spPr/>
        <p:txBody>
          <a:bodyPr/>
          <a:lstStyle/>
          <a:p>
            <a:pPr eaLnBrk="1" hangingPunct="1"/>
            <a:r>
              <a:rPr lang="en-GB" dirty="0">
                <a:solidFill>
                  <a:srgbClr val="7030A0"/>
                </a:solidFill>
                <a:latin typeface="Liberation Sans"/>
              </a:rPr>
              <a:t>How does computer recognize and delineate </a:t>
            </a:r>
            <a:r>
              <a:rPr lang="en-GB" dirty="0" smtClean="0">
                <a:solidFill>
                  <a:srgbClr val="7030A0"/>
                </a:solidFill>
                <a:latin typeface="Liberation Sans"/>
              </a:rPr>
              <a:t>user’s </a:t>
            </a:r>
            <a:r>
              <a:rPr lang="en-GB" dirty="0">
                <a:solidFill>
                  <a:srgbClr val="7030A0"/>
                </a:solidFill>
                <a:latin typeface="Liberation Sans"/>
              </a:rPr>
              <a:t>gestures</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Deictic and hand </a:t>
            </a:r>
            <a:r>
              <a:rPr lang="en-GB" dirty="0" smtClean="0">
                <a:solidFill>
                  <a:schemeClr val="accent1"/>
                </a:solidFill>
                <a:latin typeface="Liberation Sans"/>
                <a:ea typeface="ＭＳ Ｐゴシック" charset="0"/>
              </a:rPr>
              <a:t>waving</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Does holding a control device feel more intuitive than controller free gestures</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For gaming, exercising, dancing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608684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itle 1"/>
          <p:cNvSpPr>
            <a:spLocks noGrp="1"/>
          </p:cNvSpPr>
          <p:nvPr>
            <p:ph type="title" idx="4294967295"/>
          </p:nvPr>
        </p:nvSpPr>
        <p:spPr/>
        <p:txBody>
          <a:bodyPr/>
          <a:lstStyle/>
          <a:p>
            <a:pPr eaLnBrk="1" hangingPunct="1"/>
            <a:r>
              <a:rPr lang="en-GB">
                <a:latin typeface="Liberation Sans"/>
              </a:rPr>
              <a:t>13. Haptic</a:t>
            </a:r>
          </a:p>
        </p:txBody>
      </p:sp>
      <p:sp>
        <p:nvSpPr>
          <p:cNvPr id="140293" name="Content Placeholder 2"/>
          <p:cNvSpPr>
            <a:spLocks noGrp="1"/>
          </p:cNvSpPr>
          <p:nvPr>
            <p:ph idx="4294967295"/>
          </p:nvPr>
        </p:nvSpPr>
        <p:spPr/>
        <p:txBody>
          <a:bodyPr>
            <a:normAutofit lnSpcReduction="10000"/>
          </a:bodyPr>
          <a:lstStyle/>
          <a:p>
            <a:pPr eaLnBrk="1" hangingPunct="1"/>
            <a:r>
              <a:rPr lang="en-GB" sz="2800" dirty="0">
                <a:solidFill>
                  <a:srgbClr val="7030A0"/>
                </a:solidFill>
                <a:latin typeface="Liberation Sans"/>
              </a:rPr>
              <a:t>Tactile </a:t>
            </a:r>
            <a:r>
              <a:rPr lang="en-GB" sz="2800" dirty="0" smtClean="0">
                <a:solidFill>
                  <a:srgbClr val="7030A0"/>
                </a:solidFill>
                <a:latin typeface="Liberation Sans"/>
              </a:rPr>
              <a:t>feedback</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applying vibration and forces to a person</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using actuators that are embedded in their clothing or a device they are carrying, such as a </a:t>
            </a:r>
            <a:r>
              <a:rPr lang="en-GB" sz="2400" dirty="0" smtClean="0">
                <a:solidFill>
                  <a:schemeClr val="accent1"/>
                </a:solidFill>
                <a:latin typeface="Liberation Sans"/>
                <a:ea typeface="ＭＳ Ｐゴシック" charset="0"/>
              </a:rPr>
              <a:t>smartphone</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Can enrich user experience or nudge them to correct </a:t>
            </a:r>
            <a:r>
              <a:rPr lang="en-GB" sz="2800" dirty="0" smtClean="0">
                <a:solidFill>
                  <a:srgbClr val="7030A0"/>
                </a:solidFill>
                <a:latin typeface="Liberation Sans"/>
              </a:rPr>
              <a:t>error</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Can also be used to simulate the sense of touch between remote people who want to communicate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2814134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1"/>
          <p:cNvSpPr>
            <a:spLocks noGrp="1"/>
          </p:cNvSpPr>
          <p:nvPr>
            <p:ph type="title" idx="4294967295"/>
          </p:nvPr>
        </p:nvSpPr>
        <p:spPr/>
        <p:txBody>
          <a:bodyPr>
            <a:normAutofit/>
          </a:bodyPr>
          <a:lstStyle/>
          <a:p>
            <a:pPr eaLnBrk="1" hangingPunct="1"/>
            <a:r>
              <a:rPr lang="en-GB">
                <a:latin typeface="Liberation Sans"/>
              </a:rPr>
              <a:t>Realtime vibrotactile feedback</a:t>
            </a:r>
          </a:p>
        </p:txBody>
      </p:sp>
      <p:sp>
        <p:nvSpPr>
          <p:cNvPr id="141318" name="Content Placeholder 2"/>
          <p:cNvSpPr>
            <a:spLocks noGrp="1"/>
          </p:cNvSpPr>
          <p:nvPr>
            <p:ph idx="4294967295"/>
          </p:nvPr>
        </p:nvSpPr>
        <p:spPr/>
        <p:txBody>
          <a:bodyPr/>
          <a:lstStyle/>
          <a:p>
            <a:pPr eaLnBrk="1" hangingPunct="1"/>
            <a:r>
              <a:rPr lang="en-GB" dirty="0">
                <a:solidFill>
                  <a:srgbClr val="7030A0"/>
                </a:solidFill>
                <a:latin typeface="Liberation Sans"/>
              </a:rPr>
              <a:t>Provides nudges when</a:t>
            </a:r>
            <a:br>
              <a:rPr lang="en-GB" dirty="0">
                <a:solidFill>
                  <a:srgbClr val="7030A0"/>
                </a:solidFill>
                <a:latin typeface="Liberation Sans"/>
              </a:rPr>
            </a:br>
            <a:r>
              <a:rPr lang="en-GB" dirty="0">
                <a:solidFill>
                  <a:srgbClr val="7030A0"/>
                </a:solidFill>
                <a:latin typeface="Liberation Sans"/>
              </a:rPr>
              <a:t>playing </a:t>
            </a:r>
            <a:r>
              <a:rPr lang="en-GB" dirty="0" smtClean="0">
                <a:solidFill>
                  <a:srgbClr val="7030A0"/>
                </a:solidFill>
                <a:latin typeface="Liberation Sans"/>
              </a:rPr>
              <a:t>incorrectly</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Uses motion </a:t>
            </a:r>
            <a:r>
              <a:rPr lang="en-GB" dirty="0" smtClean="0">
                <a:solidFill>
                  <a:srgbClr val="7030A0"/>
                </a:solidFill>
                <a:latin typeface="Liberation Sans"/>
              </a:rPr>
              <a:t>capture</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Nudges are vibrations </a:t>
            </a:r>
            <a:br>
              <a:rPr lang="en-GB" dirty="0">
                <a:solidFill>
                  <a:srgbClr val="7030A0"/>
                </a:solidFill>
                <a:latin typeface="Liberation Sans"/>
              </a:rPr>
            </a:br>
            <a:r>
              <a:rPr lang="en-GB" dirty="0">
                <a:solidFill>
                  <a:srgbClr val="7030A0"/>
                </a:solidFill>
                <a:latin typeface="Liberation Sans"/>
              </a:rPr>
              <a:t>on arms and hands</a:t>
            </a:r>
          </a:p>
        </p:txBody>
      </p:sp>
      <p:graphicFrame>
        <p:nvGraphicFramePr>
          <p:cNvPr id="141314" name="Object 2"/>
          <p:cNvGraphicFramePr>
            <a:graphicFrameLocks noChangeAspect="1"/>
          </p:cNvGraphicFramePr>
          <p:nvPr>
            <p:extLst>
              <p:ext uri="{D42A27DB-BD31-4B8C-83A1-F6EECF244321}">
                <p14:modId xmlns:p14="http://schemas.microsoft.com/office/powerpoint/2010/main" val="22669760"/>
              </p:ext>
            </p:extLst>
          </p:nvPr>
        </p:nvGraphicFramePr>
        <p:xfrm>
          <a:off x="5724128" y="1628800"/>
          <a:ext cx="2540000" cy="3949700"/>
        </p:xfrm>
        <a:graphic>
          <a:graphicData uri="http://schemas.openxmlformats.org/presentationml/2006/ole">
            <mc:AlternateContent xmlns:mc="http://schemas.openxmlformats.org/markup-compatibility/2006">
              <mc:Choice xmlns:v="urn:schemas-microsoft-com:vml" Requires="v">
                <p:oleObj spid="_x0000_s163872" name="Document" r:id="rId3" imgW="2540000" imgH="3949700" progId="Word.Document.12">
                  <p:link updateAutomatic="1"/>
                </p:oleObj>
              </mc:Choice>
              <mc:Fallback>
                <p:oleObj name="Document" r:id="rId3" imgW="25400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1628800"/>
                        <a:ext cx="2540000"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8944000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42341" name="Content Placeholder 2"/>
          <p:cNvSpPr>
            <a:spLocks noGrp="1"/>
          </p:cNvSpPr>
          <p:nvPr>
            <p:ph idx="4294967295"/>
          </p:nvPr>
        </p:nvSpPr>
        <p:spPr>
          <a:xfrm>
            <a:off x="467544" y="1484784"/>
            <a:ext cx="8229600" cy="4857403"/>
          </a:xfrm>
        </p:spPr>
        <p:txBody>
          <a:bodyPr>
            <a:normAutofit fontScale="85000" lnSpcReduction="10000"/>
          </a:bodyPr>
          <a:lstStyle/>
          <a:p>
            <a:pPr eaLnBrk="1" hangingPunct="1"/>
            <a:r>
              <a:rPr lang="en-GB" dirty="0">
                <a:solidFill>
                  <a:srgbClr val="7030A0"/>
                </a:solidFill>
                <a:latin typeface="Liberation Sans"/>
              </a:rPr>
              <a:t>Where best to place actuators on </a:t>
            </a:r>
            <a:r>
              <a:rPr lang="en-GB" dirty="0" smtClean="0">
                <a:solidFill>
                  <a:srgbClr val="7030A0"/>
                </a:solidFill>
                <a:latin typeface="Liberation Sans"/>
              </a:rPr>
              <a:t>body</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Whether to use single or sequence of </a:t>
            </a:r>
            <a:r>
              <a:rPr lang="ja-JP" altLang="en-GB" dirty="0">
                <a:solidFill>
                  <a:srgbClr val="7030A0"/>
                </a:solidFill>
                <a:latin typeface="Liberation Sans"/>
              </a:rPr>
              <a:t>‘</a:t>
            </a:r>
            <a:r>
              <a:rPr lang="en-GB" dirty="0">
                <a:solidFill>
                  <a:srgbClr val="7030A0"/>
                </a:solidFill>
                <a:latin typeface="Liberation Sans"/>
              </a:rPr>
              <a:t>touches</a:t>
            </a:r>
            <a:r>
              <a:rPr lang="ja-JP" altLang="en-GB" dirty="0" smtClean="0">
                <a:solidFill>
                  <a:srgbClr val="7030A0"/>
                </a:solidFill>
                <a:latin typeface="Liberation Sans"/>
              </a:rPr>
              <a:t>’</a:t>
            </a:r>
            <a:endParaRPr lang="en-GB" altLang="ja-JP"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When to buzz and how </a:t>
            </a:r>
            <a:r>
              <a:rPr lang="en-GB" dirty="0" smtClean="0">
                <a:solidFill>
                  <a:srgbClr val="7030A0"/>
                </a:solidFill>
                <a:latin typeface="Liberation Sans"/>
              </a:rPr>
              <a:t>intense</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How does the wearer feel it in different contexts</a:t>
            </a:r>
            <a:r>
              <a:rPr lang="en-GB" dirty="0" smtClean="0">
                <a:solidFill>
                  <a:srgbClr val="7030A0"/>
                </a:solidFill>
                <a:latin typeface="Liberation Sans"/>
              </a:rPr>
              <a:t>?</a:t>
            </a:r>
          </a:p>
          <a:p>
            <a:pPr eaLnBrk="1" hangingPunct="1"/>
            <a:endParaRPr lang="en-GB" sz="1200" dirty="0" smtClean="0">
              <a:solidFill>
                <a:srgbClr val="7030A0"/>
              </a:solidFill>
              <a:latin typeface="Liberation Sans"/>
            </a:endParaRPr>
          </a:p>
          <a:p>
            <a:r>
              <a:rPr lang="en-US" dirty="0" smtClean="0">
                <a:solidFill>
                  <a:srgbClr val="7030A0"/>
                </a:solidFill>
                <a:latin typeface="Liberation Sans"/>
              </a:rPr>
              <a:t>What kind of new smartphones</a:t>
            </a:r>
            <a:r>
              <a:rPr lang="en-US" dirty="0">
                <a:solidFill>
                  <a:srgbClr val="7030A0"/>
                </a:solidFill>
                <a:latin typeface="Liberation Sans"/>
              </a:rPr>
              <a:t>/smart-watches </a:t>
            </a:r>
            <a:r>
              <a:rPr lang="en-US" dirty="0" smtClean="0">
                <a:solidFill>
                  <a:srgbClr val="7030A0"/>
                </a:solidFill>
                <a:latin typeface="Liberation Sans"/>
              </a:rPr>
              <a:t>apps can use </a:t>
            </a:r>
            <a:r>
              <a:rPr lang="en-US" dirty="0" err="1" smtClean="0">
                <a:solidFill>
                  <a:srgbClr val="7030A0"/>
                </a:solidFill>
                <a:latin typeface="Liberation Sans"/>
              </a:rPr>
              <a:t>vibrotactile</a:t>
            </a:r>
            <a:r>
              <a:rPr lang="en-US" dirty="0" smtClean="0">
                <a:solidFill>
                  <a:srgbClr val="7030A0"/>
                </a:solidFill>
                <a:latin typeface="Liberation Sans"/>
              </a:rPr>
              <a:t> creatively?</a:t>
            </a:r>
          </a:p>
          <a:p>
            <a:endParaRPr lang="en-US" sz="900" dirty="0" smtClean="0">
              <a:solidFill>
                <a:srgbClr val="7030A0"/>
              </a:solidFill>
              <a:latin typeface="Liberation Sans"/>
            </a:endParaRPr>
          </a:p>
          <a:p>
            <a:pPr lvl="1"/>
            <a:r>
              <a:rPr lang="en-US" dirty="0" smtClean="0">
                <a:solidFill>
                  <a:schemeClr val="accent1"/>
                </a:solidFill>
                <a:latin typeface="Liberation Sans"/>
              </a:rPr>
              <a:t>e.g. slow </a:t>
            </a:r>
            <a:r>
              <a:rPr lang="en-US" dirty="0">
                <a:solidFill>
                  <a:schemeClr val="accent1"/>
                </a:solidFill>
                <a:latin typeface="Liberation Sans"/>
              </a:rPr>
              <a:t>tapping to feel like water dropping that is meant to indicate it is about to rain </a:t>
            </a:r>
            <a:r>
              <a:rPr lang="en-US" dirty="0" smtClean="0">
                <a:solidFill>
                  <a:schemeClr val="accent1"/>
                </a:solidFill>
                <a:latin typeface="Liberation Sans"/>
              </a:rPr>
              <a:t>and heavy </a:t>
            </a:r>
            <a:r>
              <a:rPr lang="en-US" dirty="0">
                <a:solidFill>
                  <a:schemeClr val="accent1"/>
                </a:solidFill>
                <a:latin typeface="Liberation Sans"/>
              </a:rPr>
              <a:t>tapping to indicate a thunderstorm is </a:t>
            </a:r>
            <a:r>
              <a:rPr lang="en-US" dirty="0" smtClean="0">
                <a:solidFill>
                  <a:schemeClr val="accent1"/>
                </a:solidFill>
                <a:latin typeface="Liberation Sans"/>
              </a:rPr>
              <a:t>looming </a:t>
            </a:r>
            <a:endParaRPr lang="en-GB" dirty="0">
              <a:solidFill>
                <a:schemeClr val="accent1"/>
              </a:solidFill>
              <a:latin typeface="Liberation Sans"/>
            </a:endParaRPr>
          </a:p>
          <a:p>
            <a:pPr eaLnBrk="1" hangingPunct="1"/>
            <a:endParaRPr lang="en-GB" dirty="0">
              <a:latin typeface="Liberation Sans"/>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85382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Title 1"/>
          <p:cNvSpPr>
            <a:spLocks noGrp="1"/>
          </p:cNvSpPr>
          <p:nvPr>
            <p:ph type="title" idx="4294967295"/>
          </p:nvPr>
        </p:nvSpPr>
        <p:spPr/>
        <p:txBody>
          <a:bodyPr/>
          <a:lstStyle/>
          <a:p>
            <a:pPr eaLnBrk="1" hangingPunct="1"/>
            <a:r>
              <a:rPr lang="en-GB">
                <a:latin typeface="Liberation Sans"/>
              </a:rPr>
              <a:t>14. Multi-modal</a:t>
            </a:r>
          </a:p>
        </p:txBody>
      </p:sp>
      <p:sp>
        <p:nvSpPr>
          <p:cNvPr id="144389" name="Content Placeholder 2"/>
          <p:cNvSpPr>
            <a:spLocks noGrp="1"/>
          </p:cNvSpPr>
          <p:nvPr>
            <p:ph idx="4294967295"/>
          </p:nvPr>
        </p:nvSpPr>
        <p:spPr/>
        <p:txBody>
          <a:bodyPr/>
          <a:lstStyle/>
          <a:p>
            <a:pPr eaLnBrk="1" hangingPunct="1"/>
            <a:r>
              <a:rPr lang="en-GB" dirty="0">
                <a:solidFill>
                  <a:srgbClr val="7030A0"/>
                </a:solidFill>
                <a:latin typeface="Liberation Sans"/>
              </a:rPr>
              <a:t>Meant to provide enriched and complex user experiences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 </a:t>
            </a:r>
            <a:r>
              <a:rPr lang="en-GB" sz="2400" dirty="0">
                <a:solidFill>
                  <a:schemeClr val="accent1"/>
                </a:solidFill>
                <a:latin typeface="Liberation Sans"/>
                <a:ea typeface="ＭＳ Ｐゴシック" charset="0"/>
              </a:rPr>
              <a:t>multiplying how information is experienced </a:t>
            </a:r>
            <a:r>
              <a:rPr lang="en-GB" sz="2400" dirty="0" smtClean="0">
                <a:solidFill>
                  <a:schemeClr val="accent1"/>
                </a:solidFill>
                <a:latin typeface="Liberation Sans"/>
                <a:ea typeface="ＭＳ Ｐゴシック" charset="0"/>
              </a:rPr>
              <a:t>and detected using </a:t>
            </a:r>
            <a:r>
              <a:rPr lang="en-GB" sz="2400" dirty="0">
                <a:solidFill>
                  <a:schemeClr val="accent1"/>
                </a:solidFill>
                <a:latin typeface="Liberation Sans"/>
                <a:ea typeface="ＭＳ Ｐゴシック" charset="0"/>
              </a:rPr>
              <a:t>different modalities, i.e. touch, sight, sound, speech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support more flexible, efficient, and expressive means of human–computer </a:t>
            </a:r>
            <a:r>
              <a:rPr lang="en-GB" sz="2400" dirty="0" smtClean="0">
                <a:solidFill>
                  <a:schemeClr val="accent1"/>
                </a:solidFill>
                <a:latin typeface="Liberation Sans"/>
                <a:ea typeface="ＭＳ Ｐゴシック" charset="0"/>
              </a:rPr>
              <a:t>interaction</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Most common is speech and </a:t>
            </a:r>
            <a:r>
              <a:rPr lang="en-GB" sz="2400" dirty="0" smtClean="0">
                <a:solidFill>
                  <a:schemeClr val="accent1"/>
                </a:solidFill>
                <a:latin typeface="Liberation Sans"/>
                <a:ea typeface="ＭＳ Ｐゴシック" charset="0"/>
              </a:rPr>
              <a:t>vision</a:t>
            </a:r>
            <a:endParaRPr lang="en-GB"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9168223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45413" name="Content Placeholder 2"/>
          <p:cNvSpPr>
            <a:spLocks noGrp="1"/>
          </p:cNvSpPr>
          <p:nvPr>
            <p:ph idx="4294967295"/>
          </p:nvPr>
        </p:nvSpPr>
        <p:spPr/>
        <p:txBody>
          <a:bodyPr/>
          <a:lstStyle/>
          <a:p>
            <a:pPr eaLnBrk="1" hangingPunct="1"/>
            <a:r>
              <a:rPr lang="en-GB" dirty="0">
                <a:solidFill>
                  <a:srgbClr val="7030A0"/>
                </a:solidFill>
                <a:latin typeface="Liberation Sans"/>
              </a:rPr>
              <a:t>Need to recognize and analyse speech, </a:t>
            </a:r>
            <a:r>
              <a:rPr lang="en-GB" dirty="0" smtClean="0">
                <a:solidFill>
                  <a:srgbClr val="7030A0"/>
                </a:solidFill>
                <a:latin typeface="Liberation Sans"/>
              </a:rPr>
              <a:t>gesture</a:t>
            </a:r>
            <a:r>
              <a:rPr lang="en-GB" dirty="0">
                <a:solidFill>
                  <a:srgbClr val="7030A0"/>
                </a:solidFill>
                <a:latin typeface="Liberation Sans"/>
              </a:rPr>
              <a:t>, and eye </a:t>
            </a:r>
            <a:r>
              <a:rPr lang="en-GB" dirty="0" smtClean="0">
                <a:solidFill>
                  <a:srgbClr val="7030A0"/>
                </a:solidFill>
                <a:latin typeface="Liberation Sans"/>
              </a:rPr>
              <a:t>gaze </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a:t>
            </a:r>
            <a:r>
              <a:rPr lang="en-GB" dirty="0" smtClean="0">
                <a:solidFill>
                  <a:srgbClr val="7030A0"/>
                </a:solidFill>
                <a:latin typeface="Liberation Sans"/>
              </a:rPr>
              <a:t>hat </a:t>
            </a:r>
            <a:r>
              <a:rPr lang="en-GB" dirty="0">
                <a:solidFill>
                  <a:srgbClr val="7030A0"/>
                </a:solidFill>
                <a:latin typeface="Liberation Sans"/>
              </a:rPr>
              <a:t>is gained from combining different input and outputs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Is talking and </a:t>
            </a:r>
            <a:r>
              <a:rPr lang="en-GB" dirty="0" smtClean="0">
                <a:solidFill>
                  <a:srgbClr val="7030A0"/>
                </a:solidFill>
                <a:latin typeface="Liberation Sans"/>
              </a:rPr>
              <a:t>gesturing</a:t>
            </a:r>
            <a:r>
              <a:rPr lang="en-GB" dirty="0">
                <a:solidFill>
                  <a:srgbClr val="7030A0"/>
                </a:solidFill>
                <a:latin typeface="Liberation Sans"/>
              </a:rPr>
              <a:t>, as humans do with other humans, a natural way of interacting with a computer?</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7191993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Grp="1" noChangeArrowheads="1"/>
          </p:cNvSpPr>
          <p:nvPr>
            <p:ph type="title" idx="4294967295"/>
          </p:nvPr>
        </p:nvSpPr>
        <p:spPr/>
        <p:txBody>
          <a:bodyPr/>
          <a:lstStyle/>
          <a:p>
            <a:pPr eaLnBrk="1" hangingPunct="1"/>
            <a:r>
              <a:rPr lang="en-GB">
                <a:latin typeface="Liberation Sans"/>
              </a:rPr>
              <a:t>15. Shareable</a:t>
            </a:r>
          </a:p>
        </p:txBody>
      </p:sp>
      <p:sp>
        <p:nvSpPr>
          <p:cNvPr id="14643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Shareable interfaces are designed for more than one person to use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provide multiple inputs </a:t>
            </a:r>
            <a:r>
              <a:rPr lang="en-GB" sz="2400" dirty="0" smtClean="0">
                <a:solidFill>
                  <a:schemeClr val="accent1"/>
                </a:solidFill>
                <a:latin typeface="Liberation Sans"/>
                <a:ea typeface="ＭＳ Ｐゴシック" charset="0"/>
              </a:rPr>
              <a:t>and </a:t>
            </a:r>
            <a:r>
              <a:rPr lang="en-GB" sz="2400" dirty="0">
                <a:solidFill>
                  <a:schemeClr val="accent1"/>
                </a:solidFill>
                <a:latin typeface="Liberation Sans"/>
                <a:ea typeface="ＭＳ Ｐゴシック" charset="0"/>
              </a:rPr>
              <a:t>sometimes allow simultaneous input by co-located </a:t>
            </a:r>
            <a:r>
              <a:rPr lang="en-GB" sz="2400" dirty="0" smtClean="0">
                <a:solidFill>
                  <a:schemeClr val="accent1"/>
                </a:solidFill>
                <a:latin typeface="Liberation Sans"/>
                <a:ea typeface="ＭＳ Ｐゴシック" charset="0"/>
              </a:rPr>
              <a:t>groups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large wall displays where people use their own pens or gestures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interactive </a:t>
            </a:r>
            <a:r>
              <a:rPr lang="en-GB" sz="2400" dirty="0" err="1">
                <a:solidFill>
                  <a:schemeClr val="accent1"/>
                </a:solidFill>
                <a:latin typeface="Liberation Sans"/>
                <a:ea typeface="ＭＳ Ｐゴシック" charset="0"/>
              </a:rPr>
              <a:t>tabletops</a:t>
            </a:r>
            <a:r>
              <a:rPr lang="en-GB" sz="2400" dirty="0">
                <a:solidFill>
                  <a:schemeClr val="accent1"/>
                </a:solidFill>
                <a:latin typeface="Liberation Sans"/>
                <a:ea typeface="ＭＳ Ｐゴシック" charset="0"/>
              </a:rPr>
              <a:t> where small groups interact with information using their fingertips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e.g. </a:t>
            </a:r>
            <a:r>
              <a:rPr lang="en-GB" sz="2400" dirty="0" err="1">
                <a:solidFill>
                  <a:schemeClr val="accent1"/>
                </a:solidFill>
                <a:latin typeface="Liberation Sans"/>
                <a:ea typeface="ＭＳ Ｐゴシック" charset="0"/>
              </a:rPr>
              <a:t>DiamondTouch</a:t>
            </a:r>
            <a:r>
              <a:rPr lang="en-GB" sz="2400" dirty="0">
                <a:solidFill>
                  <a:schemeClr val="accent1"/>
                </a:solidFill>
                <a:latin typeface="Liberation Sans"/>
                <a:ea typeface="ＭＳ Ｐゴシック" charset="0"/>
              </a:rPr>
              <a:t>, Smart Table and Surface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7206287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p:cNvSpPr>
            <a:spLocks noGrp="1" noChangeArrowheads="1"/>
          </p:cNvSpPr>
          <p:nvPr>
            <p:ph type="title" idx="4294967295"/>
          </p:nvPr>
        </p:nvSpPr>
        <p:spPr>
          <a:xfrm>
            <a:off x="467544" y="188640"/>
            <a:ext cx="8229600" cy="778098"/>
          </a:xfrm>
        </p:spPr>
        <p:txBody>
          <a:bodyPr/>
          <a:lstStyle/>
          <a:p>
            <a:pPr eaLnBrk="1" hangingPunct="1"/>
            <a:r>
              <a:rPr lang="en-GB" dirty="0">
                <a:latin typeface="Liberation Sans"/>
              </a:rPr>
              <a:t>A </a:t>
            </a:r>
            <a:r>
              <a:rPr lang="en-GB" dirty="0" err="1">
                <a:latin typeface="Liberation Sans"/>
              </a:rPr>
              <a:t>smartboard</a:t>
            </a: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77</a:t>
            </a:fld>
            <a:endParaRPr lang="en-GB" dirty="0">
              <a:solidFill>
                <a:schemeClr val="accent6">
                  <a:lumMod val="75000"/>
                </a:schemeClr>
              </a:solidFill>
              <a:latin typeface="Liberation Sans"/>
            </a:endParaRPr>
          </a:p>
        </p:txBody>
      </p:sp>
      <p:pic>
        <p:nvPicPr>
          <p:cNvPr id="17103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980728"/>
            <a:ext cx="5544616" cy="444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103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430699"/>
            <a:ext cx="67532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2851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p:cNvSpPr>
            <a:spLocks noGrp="1" noChangeArrowheads="1"/>
          </p:cNvSpPr>
          <p:nvPr>
            <p:ph type="title" idx="4294967295"/>
          </p:nvPr>
        </p:nvSpPr>
        <p:spPr>
          <a:xfrm>
            <a:off x="406705" y="228169"/>
            <a:ext cx="8229600" cy="1012974"/>
          </a:xfrm>
        </p:spPr>
        <p:txBody>
          <a:bodyPr/>
          <a:lstStyle/>
          <a:p>
            <a:pPr eaLnBrk="1" hangingPunct="1"/>
            <a:r>
              <a:rPr lang="en-GB" dirty="0" err="1">
                <a:latin typeface="Liberation Sans"/>
              </a:rPr>
              <a:t>DiamondTouch</a:t>
            </a:r>
            <a:r>
              <a:rPr lang="en-GB" dirty="0">
                <a:latin typeface="Liberation Sans"/>
              </a:rPr>
              <a:t> </a:t>
            </a:r>
            <a:r>
              <a:rPr lang="en-GB" dirty="0" err="1">
                <a:latin typeface="Liberation Sans"/>
              </a:rPr>
              <a:t>Tabletop</a:t>
            </a: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78</a:t>
            </a:fld>
            <a:endParaRPr lang="en-GB" dirty="0">
              <a:solidFill>
                <a:schemeClr val="accent6">
                  <a:lumMod val="75000"/>
                </a:schemeClr>
              </a:solidFill>
              <a:latin typeface="Liberation Sans"/>
            </a:endParaRPr>
          </a:p>
        </p:txBody>
      </p:sp>
      <p:pic>
        <p:nvPicPr>
          <p:cNvPr id="173081"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32264"/>
            <a:ext cx="7675874"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5325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idx="4294967295"/>
          </p:nvPr>
        </p:nvSpPr>
        <p:spPr/>
        <p:txBody>
          <a:bodyPr/>
          <a:lstStyle/>
          <a:p>
            <a:pPr eaLnBrk="1" hangingPunct="1"/>
            <a:r>
              <a:rPr lang="en-GB">
                <a:latin typeface="Liberation Sans"/>
              </a:rPr>
              <a:t>Advantages</a:t>
            </a:r>
          </a:p>
        </p:txBody>
      </p:sp>
      <p:sp>
        <p:nvSpPr>
          <p:cNvPr id="15258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Provide a large interactional space that can support flexible group </a:t>
            </a:r>
            <a:r>
              <a:rPr lang="en-GB" sz="2800" dirty="0" smtClean="0">
                <a:solidFill>
                  <a:srgbClr val="7030A0"/>
                </a:solidFill>
                <a:latin typeface="Liberation Sans"/>
              </a:rPr>
              <a:t>working</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Can be used by multiple </a:t>
            </a:r>
            <a:r>
              <a:rPr lang="en-GB" sz="2800" dirty="0" smtClean="0">
                <a:solidFill>
                  <a:srgbClr val="7030A0"/>
                </a:solidFill>
                <a:latin typeface="Liberation Sans"/>
              </a:rPr>
              <a:t>users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smtClean="0">
                <a:solidFill>
                  <a:schemeClr val="accent1"/>
                </a:solidFill>
                <a:latin typeface="Liberation Sans"/>
                <a:ea typeface="ＭＳ Ｐゴシック" charset="0"/>
              </a:rPr>
              <a:t>Can </a:t>
            </a:r>
            <a:r>
              <a:rPr lang="en-GB" sz="2400" dirty="0">
                <a:solidFill>
                  <a:schemeClr val="accent1"/>
                </a:solidFill>
                <a:latin typeface="Liberation Sans"/>
                <a:ea typeface="ＭＳ Ｐゴシック" charset="0"/>
              </a:rPr>
              <a:t>point to and touch information being </a:t>
            </a:r>
            <a:r>
              <a:rPr lang="en-GB" sz="2400" dirty="0" smtClean="0">
                <a:solidFill>
                  <a:schemeClr val="accent1"/>
                </a:solidFill>
                <a:latin typeface="Liberation Sans"/>
                <a:ea typeface="ＭＳ Ｐゴシック" charset="0"/>
              </a:rPr>
              <a:t>displayed</a:t>
            </a:r>
            <a:endParaRPr lang="en-GB" sz="24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S</a:t>
            </a:r>
            <a:r>
              <a:rPr lang="en-GB" sz="2400" dirty="0" smtClean="0">
                <a:solidFill>
                  <a:schemeClr val="accent1"/>
                </a:solidFill>
                <a:latin typeface="Liberation Sans"/>
                <a:ea typeface="ＭＳ Ｐゴシック" charset="0"/>
              </a:rPr>
              <a:t>imultaneously </a:t>
            </a:r>
            <a:r>
              <a:rPr lang="en-GB" sz="2400" dirty="0">
                <a:solidFill>
                  <a:schemeClr val="accent1"/>
                </a:solidFill>
                <a:latin typeface="Liberation Sans"/>
                <a:ea typeface="ＭＳ Ｐゴシック" charset="0"/>
              </a:rPr>
              <a:t>view the interactions and have same shared point of reference as </a:t>
            </a:r>
            <a:r>
              <a:rPr lang="en-GB" sz="2400" dirty="0" smtClean="0">
                <a:solidFill>
                  <a:schemeClr val="accent1"/>
                </a:solidFill>
                <a:latin typeface="Liberation Sans"/>
                <a:ea typeface="ＭＳ Ｐゴシック" charset="0"/>
              </a:rPr>
              <a:t>others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Can support more equitable participation compared with groups using single PC</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79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268946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p:txBody>
          <a:bodyPr/>
          <a:lstStyle/>
          <a:p>
            <a:pPr eaLnBrk="1" hangingPunct="1"/>
            <a:r>
              <a:rPr lang="en-GB">
                <a:latin typeface="Liberation Sans"/>
              </a:rPr>
              <a:t>Windows</a:t>
            </a:r>
          </a:p>
        </p:txBody>
      </p:sp>
      <p:sp>
        <p:nvSpPr>
          <p:cNvPr id="28677"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Windows were invented to overcome physical constraints of a computer </a:t>
            </a:r>
            <a:r>
              <a:rPr lang="en-GB" sz="2800" dirty="0" smtClean="0">
                <a:solidFill>
                  <a:srgbClr val="7030A0"/>
                </a:solidFill>
                <a:latin typeface="Liberation Sans"/>
              </a:rPr>
              <a:t>display</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enable more information to be viewed and tasks to be </a:t>
            </a:r>
            <a:r>
              <a:rPr lang="en-GB" sz="2400" dirty="0" smtClean="0">
                <a:solidFill>
                  <a:schemeClr val="accent1"/>
                </a:solidFill>
                <a:latin typeface="Liberation Sans"/>
                <a:ea typeface="ＭＳ Ｐゴシック" charset="0"/>
              </a:rPr>
              <a:t>performed</a:t>
            </a:r>
          </a:p>
          <a:p>
            <a:pPr lvl="1" eaLnBrk="1" hangingPunct="1">
              <a:lnSpc>
                <a:spcPct val="90000"/>
              </a:lnSpc>
            </a:pPr>
            <a:endParaRPr lang="en-GB" sz="1200" dirty="0">
              <a:latin typeface="Liberation Sans"/>
              <a:ea typeface="ＭＳ Ｐゴシック" charset="0"/>
            </a:endParaRPr>
          </a:p>
          <a:p>
            <a:pPr eaLnBrk="1" hangingPunct="1">
              <a:lnSpc>
                <a:spcPct val="90000"/>
              </a:lnSpc>
            </a:pPr>
            <a:r>
              <a:rPr lang="en-GB" sz="2800" dirty="0">
                <a:solidFill>
                  <a:srgbClr val="7030A0"/>
                </a:solidFill>
                <a:latin typeface="Liberation Sans"/>
              </a:rPr>
              <a:t>Scroll bars within windows also enable more information to be </a:t>
            </a:r>
            <a:r>
              <a:rPr lang="en-GB" sz="2800" dirty="0" smtClean="0">
                <a:solidFill>
                  <a:srgbClr val="7030A0"/>
                </a:solidFill>
                <a:latin typeface="Liberation Sans"/>
              </a:rPr>
              <a:t>viewed</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Multiple windows can make it difficult to find desired </a:t>
            </a:r>
            <a:r>
              <a:rPr lang="en-GB" sz="2800" dirty="0" smtClean="0">
                <a:solidFill>
                  <a:srgbClr val="7030A0"/>
                </a:solidFill>
                <a:latin typeface="Liberation Sans"/>
              </a:rPr>
              <a:t>one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listing, </a:t>
            </a:r>
            <a:r>
              <a:rPr lang="en-GB" sz="2400" dirty="0" err="1">
                <a:solidFill>
                  <a:schemeClr val="accent1"/>
                </a:solidFill>
                <a:latin typeface="Liberation Sans"/>
                <a:ea typeface="ＭＳ Ｐゴシック" charset="0"/>
              </a:rPr>
              <a:t>iconising</a:t>
            </a:r>
            <a:r>
              <a:rPr lang="en-GB" sz="2400" dirty="0">
                <a:solidFill>
                  <a:schemeClr val="accent1"/>
                </a:solidFill>
                <a:latin typeface="Liberation Sans"/>
                <a:ea typeface="ＭＳ Ｐゴシック" charset="0"/>
              </a:rPr>
              <a:t>, shrinking are techniques that help</a:t>
            </a: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282648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idx="4294967295"/>
          </p:nvPr>
        </p:nvSpPr>
        <p:spPr/>
        <p:txBody>
          <a:bodyPr/>
          <a:lstStyle/>
          <a:p>
            <a:pPr eaLnBrk="1" hangingPunct="1"/>
            <a:r>
              <a:rPr lang="en-GB" dirty="0">
                <a:latin typeface="Liberation Sans"/>
              </a:rPr>
              <a:t>Research and design issues</a:t>
            </a:r>
          </a:p>
        </p:txBody>
      </p:sp>
      <p:sp>
        <p:nvSpPr>
          <p:cNvPr id="156677" name="Rectangle 3"/>
          <p:cNvSpPr>
            <a:spLocks noGrp="1" noChangeArrowheads="1"/>
          </p:cNvSpPr>
          <p:nvPr>
            <p:ph type="body" idx="4294967295"/>
          </p:nvPr>
        </p:nvSpPr>
        <p:spPr/>
        <p:txBody>
          <a:bodyPr>
            <a:normAutofit/>
          </a:bodyPr>
          <a:lstStyle/>
          <a:p>
            <a:pPr eaLnBrk="1" hangingPunct="1">
              <a:lnSpc>
                <a:spcPct val="90000"/>
              </a:lnSpc>
            </a:pPr>
            <a:r>
              <a:rPr lang="en-GB" sz="2500" dirty="0">
                <a:solidFill>
                  <a:srgbClr val="7030A0"/>
                </a:solidFill>
                <a:latin typeface="Liberation Sans"/>
              </a:rPr>
              <a:t>More fluid and direct styles of interaction involving freehand and pen-based </a:t>
            </a:r>
            <a:r>
              <a:rPr lang="en-GB" sz="2500" dirty="0" smtClean="0">
                <a:solidFill>
                  <a:srgbClr val="7030A0"/>
                </a:solidFill>
                <a:latin typeface="Liberation Sans"/>
              </a:rPr>
              <a:t>gestures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a:solidFill>
                  <a:srgbClr val="7030A0"/>
                </a:solidFill>
                <a:latin typeface="Liberation Sans"/>
              </a:rPr>
              <a:t>Core design concerns include whether size, orientation, and shape of the display have an effect on </a:t>
            </a:r>
            <a:r>
              <a:rPr lang="en-GB" sz="2500" dirty="0" smtClean="0">
                <a:solidFill>
                  <a:srgbClr val="7030A0"/>
                </a:solidFill>
                <a:latin typeface="Liberation Sans"/>
              </a:rPr>
              <a:t>collaboration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smtClean="0">
                <a:solidFill>
                  <a:srgbClr val="7030A0"/>
                </a:solidFill>
                <a:latin typeface="Liberation Sans"/>
              </a:rPr>
              <a:t>Horizontal </a:t>
            </a:r>
            <a:r>
              <a:rPr lang="en-GB" sz="2500" dirty="0">
                <a:solidFill>
                  <a:srgbClr val="7030A0"/>
                </a:solidFill>
                <a:latin typeface="Liberation Sans"/>
              </a:rPr>
              <a:t>surfaces compared with vertical ones support more turn-taking and collaborative working in co-located groups </a:t>
            </a:r>
            <a:endParaRPr lang="en-GB" sz="25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a:solidFill>
                  <a:srgbClr val="7030A0"/>
                </a:solidFill>
                <a:latin typeface="Liberation Sans"/>
              </a:rPr>
              <a:t>Providing larger-sized </a:t>
            </a:r>
            <a:r>
              <a:rPr lang="en-GB" sz="2500" dirty="0" err="1">
                <a:solidFill>
                  <a:srgbClr val="7030A0"/>
                </a:solidFill>
                <a:latin typeface="Liberation Sans"/>
              </a:rPr>
              <a:t>tabletops</a:t>
            </a:r>
            <a:r>
              <a:rPr lang="en-GB" sz="2500" dirty="0">
                <a:solidFill>
                  <a:srgbClr val="7030A0"/>
                </a:solidFill>
                <a:latin typeface="Liberation Sans"/>
              </a:rPr>
              <a:t> does not improve group working but encourages more division of </a:t>
            </a:r>
            <a:r>
              <a:rPr lang="en-GB" sz="2500" dirty="0" err="1">
                <a:solidFill>
                  <a:srgbClr val="7030A0"/>
                </a:solidFill>
                <a:latin typeface="Liberation Sans"/>
              </a:rPr>
              <a:t>labor</a:t>
            </a:r>
            <a:r>
              <a:rPr lang="en-GB" sz="2500" dirty="0">
                <a:solidFill>
                  <a:srgbClr val="7030A0"/>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157466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idx="4294967295"/>
          </p:nvPr>
        </p:nvSpPr>
        <p:spPr/>
        <p:txBody>
          <a:bodyPr/>
          <a:lstStyle/>
          <a:p>
            <a:pPr eaLnBrk="1" hangingPunct="1"/>
            <a:r>
              <a:rPr lang="en-GB" dirty="0">
                <a:latin typeface="Liberation Sans"/>
              </a:rPr>
              <a:t>16. Tangible</a:t>
            </a:r>
          </a:p>
        </p:txBody>
      </p:sp>
      <p:sp>
        <p:nvSpPr>
          <p:cNvPr id="158725" name="Rectangle 3"/>
          <p:cNvSpPr>
            <a:spLocks noGrp="1" noChangeArrowheads="1"/>
          </p:cNvSpPr>
          <p:nvPr>
            <p:ph type="body" idx="4294967295"/>
          </p:nvPr>
        </p:nvSpPr>
        <p:spPr/>
        <p:txBody>
          <a:bodyPr>
            <a:normAutofit lnSpcReduction="10000"/>
          </a:bodyPr>
          <a:lstStyle/>
          <a:p>
            <a:pPr eaLnBrk="1" hangingPunct="1"/>
            <a:r>
              <a:rPr lang="en-GB" sz="2800" dirty="0">
                <a:solidFill>
                  <a:srgbClr val="7030A0"/>
                </a:solidFill>
                <a:latin typeface="Liberation Sans"/>
              </a:rPr>
              <a:t>Type of sensor-based interaction, where physical objects, e.g., bricks, are coupled with digital representations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When a person manipulates the physical object/s it causes a digital effect to occur, e.g. an </a:t>
            </a:r>
            <a:r>
              <a:rPr lang="en-GB" sz="2800" dirty="0" smtClean="0">
                <a:solidFill>
                  <a:srgbClr val="7030A0"/>
                </a:solidFill>
                <a:latin typeface="Liberation Sans"/>
              </a:rPr>
              <a:t>animation</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Digital effects can take place in a number of media and places or can be embedded in the physical object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7703183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2"/>
          <p:cNvSpPr>
            <a:spLocks noGrp="1" noChangeArrowheads="1"/>
          </p:cNvSpPr>
          <p:nvPr>
            <p:ph type="title" idx="4294967295"/>
          </p:nvPr>
        </p:nvSpPr>
        <p:spPr/>
        <p:txBody>
          <a:bodyPr/>
          <a:lstStyle/>
          <a:p>
            <a:pPr eaLnBrk="1" hangingPunct="1"/>
            <a:r>
              <a:rPr lang="en-GB">
                <a:latin typeface="Liberation Sans"/>
              </a:rPr>
              <a:t>Examples</a:t>
            </a:r>
          </a:p>
        </p:txBody>
      </p:sp>
      <p:sp>
        <p:nvSpPr>
          <p:cNvPr id="160773" name="Rectangle 3"/>
          <p:cNvSpPr>
            <a:spLocks noGrp="1" noChangeArrowheads="1"/>
          </p:cNvSpPr>
          <p:nvPr>
            <p:ph type="body" idx="4294967295"/>
          </p:nvPr>
        </p:nvSpPr>
        <p:spPr/>
        <p:txBody>
          <a:bodyPr>
            <a:normAutofit fontScale="92500" lnSpcReduction="20000"/>
          </a:bodyPr>
          <a:lstStyle/>
          <a:p>
            <a:pPr eaLnBrk="1" hangingPunct="1">
              <a:lnSpc>
                <a:spcPct val="90000"/>
              </a:lnSpc>
            </a:pPr>
            <a:r>
              <a:rPr lang="en-GB" sz="2800" dirty="0" err="1">
                <a:solidFill>
                  <a:srgbClr val="7030A0"/>
                </a:solidFill>
                <a:latin typeface="Liberation Sans"/>
              </a:rPr>
              <a:t>Chromarium</a:t>
            </a:r>
            <a:r>
              <a:rPr lang="en-GB" sz="2800" dirty="0">
                <a:solidFill>
                  <a:srgbClr val="7030A0"/>
                </a:solidFill>
                <a:latin typeface="Liberation Sans"/>
              </a:rPr>
              <a:t> cubes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when turned over digital animations of </a:t>
            </a:r>
            <a:r>
              <a:rPr lang="en-GB" sz="2000" dirty="0" err="1">
                <a:solidFill>
                  <a:schemeClr val="accent1"/>
                </a:solidFill>
                <a:latin typeface="Liberation Sans"/>
                <a:ea typeface="ＭＳ Ｐゴシック" charset="0"/>
              </a:rPr>
              <a:t>color</a:t>
            </a:r>
            <a:r>
              <a:rPr lang="en-GB" sz="2000" dirty="0">
                <a:solidFill>
                  <a:schemeClr val="accent1"/>
                </a:solidFill>
                <a:latin typeface="Liberation Sans"/>
                <a:ea typeface="ＭＳ Ｐゴシック" charset="0"/>
              </a:rPr>
              <a:t> are mixed on an adjacent wall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err="1">
                <a:solidFill>
                  <a:schemeClr val="accent1"/>
                </a:solidFill>
                <a:latin typeface="Liberation Sans"/>
                <a:ea typeface="ＭＳ Ｐゴシック" charset="0"/>
              </a:rPr>
              <a:t>faciliates</a:t>
            </a:r>
            <a:r>
              <a:rPr lang="en-GB" sz="2000" dirty="0">
                <a:solidFill>
                  <a:schemeClr val="accent1"/>
                </a:solidFill>
                <a:latin typeface="Liberation Sans"/>
                <a:ea typeface="ＭＳ Ｐゴシック" charset="0"/>
              </a:rPr>
              <a:t> creativity and collaborative </a:t>
            </a:r>
            <a:r>
              <a:rPr lang="en-GB" sz="2000" dirty="0" smtClean="0">
                <a:solidFill>
                  <a:schemeClr val="accent1"/>
                </a:solidFill>
                <a:latin typeface="Liberation Sans"/>
                <a:ea typeface="ＭＳ Ｐゴシック" charset="0"/>
              </a:rPr>
              <a:t>exploration</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 </a:t>
            </a:r>
            <a:r>
              <a:rPr lang="en-GB" sz="2800" dirty="0">
                <a:solidFill>
                  <a:srgbClr val="7030A0"/>
                </a:solidFill>
                <a:latin typeface="Liberation Sans"/>
              </a:rPr>
              <a:t>Flow Blocks </a:t>
            </a:r>
            <a:endParaRPr lang="en-GB" sz="2800" dirty="0" smtClean="0">
              <a:solidFill>
                <a:srgbClr val="7030A0"/>
              </a:solidFill>
              <a:latin typeface="Liberation Sans"/>
            </a:endParaRP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depict changing numbers and lights embedded in the </a:t>
            </a:r>
            <a:r>
              <a:rPr lang="en-GB" sz="2000" dirty="0" smtClean="0">
                <a:solidFill>
                  <a:schemeClr val="accent1"/>
                </a:solidFill>
                <a:latin typeface="Liberation Sans"/>
                <a:ea typeface="ＭＳ Ｐゴシック" charset="0"/>
              </a:rPr>
              <a:t>blocks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vary depending on how they are connected </a:t>
            </a:r>
            <a:r>
              <a:rPr lang="en-GB" sz="2000" dirty="0" smtClean="0">
                <a:solidFill>
                  <a:schemeClr val="accent1"/>
                </a:solidFill>
                <a:latin typeface="Liberation Sans"/>
                <a:ea typeface="ＭＳ Ｐゴシック" charset="0"/>
              </a:rPr>
              <a:t>together</a:t>
            </a:r>
          </a:p>
          <a:p>
            <a:pPr lvl="1" eaLnBrk="1" hangingPunct="1">
              <a:lnSpc>
                <a:spcPct val="90000"/>
              </a:lnSpc>
            </a:pPr>
            <a:endParaRPr lang="en-GB" sz="900" dirty="0">
              <a:solidFill>
                <a:schemeClr val="accent1"/>
              </a:solidFill>
              <a:latin typeface="Liberation Sans"/>
              <a:ea typeface="ＭＳ Ｐゴシック" charset="0"/>
            </a:endParaRPr>
          </a:p>
          <a:p>
            <a:pPr eaLnBrk="1" hangingPunct="1">
              <a:lnSpc>
                <a:spcPct val="90000"/>
              </a:lnSpc>
            </a:pPr>
            <a:r>
              <a:rPr lang="en-GB" sz="2800" dirty="0" err="1" smtClean="0">
                <a:solidFill>
                  <a:srgbClr val="7030A0"/>
                </a:solidFill>
                <a:latin typeface="Liberation Sans"/>
              </a:rPr>
              <a:t>Urp</a:t>
            </a:r>
            <a:endParaRPr lang="en-GB" sz="2800" dirty="0" smtClean="0">
              <a:solidFill>
                <a:srgbClr val="7030A0"/>
              </a:solidFill>
              <a:latin typeface="Liberation Sans"/>
            </a:endParaRPr>
          </a:p>
          <a:p>
            <a:pPr eaLnBrk="1" hangingPunct="1">
              <a:lnSpc>
                <a:spcPct val="90000"/>
              </a:lnSpc>
            </a:pPr>
            <a:endParaRPr lang="en-GB" sz="15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physical models of buildings moved around on </a:t>
            </a:r>
            <a:r>
              <a:rPr lang="en-GB" sz="2000" dirty="0" err="1">
                <a:solidFill>
                  <a:schemeClr val="accent1"/>
                </a:solidFill>
                <a:latin typeface="Liberation Sans"/>
                <a:ea typeface="ＭＳ Ｐゴシック" charset="0"/>
              </a:rPr>
              <a:t>tabletop</a:t>
            </a:r>
            <a:r>
              <a:rPr lang="en-GB" sz="2000" dirty="0">
                <a:solidFill>
                  <a:schemeClr val="accent1"/>
                </a:solidFill>
                <a:latin typeface="Liberation Sans"/>
                <a:ea typeface="ＭＳ Ｐゴシック" charset="0"/>
              </a:rPr>
              <a:t>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9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used in combination with tokens for wind and shadows -&gt; digital shadows surrounding them to change over time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493537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idx="4294967295"/>
          </p:nvPr>
        </p:nvSpPr>
        <p:spPr/>
        <p:txBody>
          <a:bodyPr/>
          <a:lstStyle/>
          <a:p>
            <a:pPr eaLnBrk="1" hangingPunct="1"/>
            <a:r>
              <a:rPr lang="en-GB">
                <a:latin typeface="Liberation Sans"/>
              </a:rPr>
              <a:t>Benefits</a:t>
            </a:r>
          </a:p>
        </p:txBody>
      </p:sp>
      <p:sp>
        <p:nvSpPr>
          <p:cNvPr id="166917" name="Rectangle 3"/>
          <p:cNvSpPr>
            <a:spLocks noGrp="1" noChangeArrowheads="1"/>
          </p:cNvSpPr>
          <p:nvPr>
            <p:ph type="body" idx="4294967295"/>
          </p:nvPr>
        </p:nvSpPr>
        <p:spPr>
          <a:xfrm>
            <a:off x="457200" y="1268760"/>
            <a:ext cx="8229600" cy="4968552"/>
          </a:xfrm>
        </p:spPr>
        <p:txBody>
          <a:bodyPr>
            <a:normAutofit lnSpcReduction="10000"/>
          </a:bodyPr>
          <a:lstStyle/>
          <a:p>
            <a:pPr eaLnBrk="1" hangingPunct="1">
              <a:lnSpc>
                <a:spcPct val="90000"/>
              </a:lnSpc>
            </a:pPr>
            <a:r>
              <a:rPr lang="en-GB" sz="2400" dirty="0">
                <a:solidFill>
                  <a:srgbClr val="7030A0"/>
                </a:solidFill>
                <a:latin typeface="Liberation Sans"/>
              </a:rPr>
              <a:t>Can be held in both hands and combined and manipulated in ways not possible using other </a:t>
            </a:r>
            <a:r>
              <a:rPr lang="en-GB" sz="2400" dirty="0" smtClean="0">
                <a:solidFill>
                  <a:srgbClr val="7030A0"/>
                </a:solidFill>
                <a:latin typeface="Liberation Sans"/>
              </a:rPr>
              <a:t>interfaces</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allows for more than one person to explore the interface together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objects can be placed on top of each other, beside each other, and inside each </a:t>
            </a:r>
            <a:r>
              <a:rPr lang="en-GB" sz="2000" dirty="0" smtClean="0">
                <a:solidFill>
                  <a:schemeClr val="accent1"/>
                </a:solidFill>
                <a:latin typeface="Liberation Sans"/>
                <a:ea typeface="ＭＳ Ｐゴシック" charset="0"/>
              </a:rPr>
              <a:t>other</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encourages different ways of representing and exploring a problem </a:t>
            </a:r>
            <a:r>
              <a:rPr lang="en-GB" sz="2000" dirty="0" smtClean="0">
                <a:solidFill>
                  <a:schemeClr val="accent1"/>
                </a:solidFill>
                <a:latin typeface="Liberation Sans"/>
                <a:ea typeface="ＭＳ Ｐゴシック" charset="0"/>
              </a:rPr>
              <a:t>space</a:t>
            </a:r>
          </a:p>
          <a:p>
            <a:pPr lvl="1" eaLnBrk="1" hangingPunct="1">
              <a:lnSpc>
                <a:spcPct val="90000"/>
              </a:lnSpc>
            </a:pPr>
            <a:endParaRPr lang="en-GB" sz="8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People are able to see and understand situations </a:t>
            </a:r>
            <a:r>
              <a:rPr lang="en-GB" sz="2400" dirty="0" smtClean="0">
                <a:solidFill>
                  <a:srgbClr val="7030A0"/>
                </a:solidFill>
                <a:latin typeface="Liberation Sans"/>
              </a:rPr>
              <a:t>differently</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 can lead to greater insight, learning, and problem-solving than with other kinds of interfaces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can facilitate creativity and reflection</a:t>
            </a:r>
            <a:r>
              <a:rPr lang="en-GB" sz="2400" dirty="0">
                <a:solidFill>
                  <a:schemeClr val="accent1"/>
                </a:solidFill>
                <a:latin typeface="Liberation Sans"/>
                <a:ea typeface="ＭＳ Ｐゴシック" charset="0"/>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8387012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2"/>
          <p:cNvSpPr>
            <a:spLocks noGrp="1" noChangeArrowheads="1"/>
          </p:cNvSpPr>
          <p:nvPr>
            <p:ph type="title"/>
          </p:nvPr>
        </p:nvSpPr>
        <p:spPr>
          <a:xfrm>
            <a:off x="467544" y="116632"/>
            <a:ext cx="8229600" cy="796950"/>
          </a:xfrm>
        </p:spPr>
        <p:txBody>
          <a:bodyPr/>
          <a:lstStyle/>
          <a:p>
            <a:pPr eaLnBrk="1" hangingPunct="1"/>
            <a:r>
              <a:rPr lang="en-GB" dirty="0" err="1" smtClean="0">
                <a:latin typeface="Liberation Sans"/>
              </a:rPr>
              <a:t>VoxBox</a:t>
            </a:r>
            <a:endParaRPr lang="en-GB" dirty="0">
              <a:latin typeface="Liberation Sans"/>
            </a:endParaRPr>
          </a:p>
        </p:txBody>
      </p:sp>
      <p:sp>
        <p:nvSpPr>
          <p:cNvPr id="2" name="Content Placeholder 1"/>
          <p:cNvSpPr>
            <a:spLocks noGrp="1"/>
          </p:cNvSpPr>
          <p:nvPr>
            <p:ph idx="1"/>
          </p:nvPr>
        </p:nvSpPr>
        <p:spPr>
          <a:xfrm>
            <a:off x="611560" y="980728"/>
            <a:ext cx="8064896" cy="792088"/>
          </a:xfrm>
        </p:spPr>
        <p:txBody>
          <a:bodyPr>
            <a:normAutofit/>
          </a:bodyPr>
          <a:lstStyle/>
          <a:p>
            <a:r>
              <a:rPr lang="en-GB" sz="2000" dirty="0">
                <a:solidFill>
                  <a:srgbClr val="7030A0"/>
                </a:solidFill>
                <a:latin typeface="Liberation Sans"/>
              </a:rPr>
              <a:t>A</a:t>
            </a:r>
            <a:r>
              <a:rPr lang="en-GB" sz="2000" dirty="0" smtClean="0">
                <a:solidFill>
                  <a:srgbClr val="7030A0"/>
                </a:solidFill>
                <a:latin typeface="Liberation Sans"/>
              </a:rPr>
              <a:t> </a:t>
            </a:r>
            <a:r>
              <a:rPr lang="en-GB" sz="2000" dirty="0">
                <a:solidFill>
                  <a:srgbClr val="7030A0"/>
                </a:solidFill>
                <a:latin typeface="Liberation Sans"/>
              </a:rPr>
              <a:t>tangible system </a:t>
            </a:r>
            <a:r>
              <a:rPr lang="en-GB" sz="2000" dirty="0" smtClean="0">
                <a:solidFill>
                  <a:srgbClr val="7030A0"/>
                </a:solidFill>
                <a:latin typeface="Liberation Sans"/>
              </a:rPr>
              <a:t>that gathers </a:t>
            </a:r>
            <a:r>
              <a:rPr lang="en-GB" sz="2000" dirty="0">
                <a:solidFill>
                  <a:srgbClr val="7030A0"/>
                </a:solidFill>
                <a:latin typeface="Liberation Sans"/>
              </a:rPr>
              <a:t>opinions </a:t>
            </a:r>
            <a:r>
              <a:rPr lang="en-GB" sz="2000" dirty="0" smtClean="0">
                <a:solidFill>
                  <a:srgbClr val="7030A0"/>
                </a:solidFill>
                <a:latin typeface="Liberation Sans"/>
              </a:rPr>
              <a:t>at events </a:t>
            </a:r>
            <a:r>
              <a:rPr lang="en-GB" sz="2000" dirty="0">
                <a:solidFill>
                  <a:srgbClr val="7030A0"/>
                </a:solidFill>
                <a:latin typeface="Liberation Sans"/>
              </a:rPr>
              <a:t>through playful and engaging interaction (</a:t>
            </a:r>
            <a:r>
              <a:rPr lang="en-GB" sz="2000" dirty="0" err="1">
                <a:solidFill>
                  <a:srgbClr val="7030A0"/>
                </a:solidFill>
                <a:latin typeface="Liberation Sans"/>
              </a:rPr>
              <a:t>Goldsteijn</a:t>
            </a:r>
            <a:r>
              <a:rPr lang="en-GB" sz="2000" dirty="0">
                <a:solidFill>
                  <a:srgbClr val="7030A0"/>
                </a:solidFill>
                <a:latin typeface="Liberation Sans"/>
              </a:rPr>
              <a:t> et al, 2015) </a:t>
            </a:r>
            <a:endParaRPr lang="en-US" sz="2000" dirty="0">
              <a:solidFill>
                <a:srgbClr val="7030A0"/>
              </a:solidFill>
              <a:latin typeface="Liberation Sans"/>
            </a:endParaRPr>
          </a:p>
        </p:txBody>
      </p:sp>
      <p:sp>
        <p:nvSpPr>
          <p:cNvPr id="3" name="Footer Placeholder 2"/>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84</a:t>
            </a:fld>
            <a:endParaRPr lang="en-GB" dirty="0">
              <a:solidFill>
                <a:schemeClr val="accent6">
                  <a:lumMod val="75000"/>
                </a:schemeClr>
              </a:solidFill>
              <a:latin typeface="Liberation Sans"/>
            </a:endParaRPr>
          </a:p>
        </p:txBody>
      </p:sp>
      <p:pic>
        <p:nvPicPr>
          <p:cNvPr id="223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700808"/>
            <a:ext cx="5391150"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05243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68965"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Develop new conceptual frameworks that identify novel and specific </a:t>
            </a:r>
            <a:r>
              <a:rPr lang="en-GB" sz="2400" dirty="0" smtClean="0">
                <a:solidFill>
                  <a:srgbClr val="7030A0"/>
                </a:solidFill>
                <a:latin typeface="Liberation Sans"/>
              </a:rPr>
              <a:t>features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400" dirty="0">
                <a:solidFill>
                  <a:srgbClr val="7030A0"/>
                </a:solidFill>
                <a:latin typeface="Liberation Sans"/>
              </a:rPr>
              <a:t>The kind of coupling to use between the physical action and digital </a:t>
            </a:r>
            <a:r>
              <a:rPr lang="en-GB" sz="2400" dirty="0" smtClean="0">
                <a:solidFill>
                  <a:srgbClr val="7030A0"/>
                </a:solidFill>
                <a:latin typeface="Liberation Sans"/>
              </a:rPr>
              <a:t>effect</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If it is to support learning then an explicit mapping between action and effect is </a:t>
            </a:r>
            <a:r>
              <a:rPr lang="en-GB" sz="2000" dirty="0" smtClean="0">
                <a:solidFill>
                  <a:schemeClr val="accent1"/>
                </a:solidFill>
                <a:latin typeface="Liberation Sans"/>
                <a:ea typeface="ＭＳ Ｐゴシック" charset="0"/>
              </a:rPr>
              <a:t>critical</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If it is for entertainment then can be better to design it to be more implicit and </a:t>
            </a:r>
            <a:r>
              <a:rPr lang="en-GB" sz="2000" dirty="0" smtClean="0">
                <a:solidFill>
                  <a:schemeClr val="accent1"/>
                </a:solidFill>
                <a:latin typeface="Liberation Sans"/>
                <a:ea typeface="ＭＳ Ｐゴシック" charset="0"/>
              </a:rPr>
              <a:t>unexpected</a:t>
            </a:r>
          </a:p>
          <a:p>
            <a:pPr lvl="1" eaLnBrk="1" hangingPunct="1">
              <a:lnSpc>
                <a:spcPct val="90000"/>
              </a:lnSpc>
            </a:pPr>
            <a:endParaRPr lang="en-GB" sz="11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What kind of physical </a:t>
            </a:r>
            <a:r>
              <a:rPr lang="en-GB" sz="2400" dirty="0" err="1">
                <a:solidFill>
                  <a:srgbClr val="7030A0"/>
                </a:solidFill>
                <a:latin typeface="Liberation Sans"/>
              </a:rPr>
              <a:t>artifact</a:t>
            </a:r>
            <a:r>
              <a:rPr lang="en-GB" sz="2400" dirty="0">
                <a:solidFill>
                  <a:srgbClr val="7030A0"/>
                </a:solidFill>
                <a:latin typeface="Liberation Sans"/>
              </a:rPr>
              <a:t> to </a:t>
            </a:r>
            <a:r>
              <a:rPr lang="en-GB" sz="2400" dirty="0" smtClean="0">
                <a:solidFill>
                  <a:srgbClr val="7030A0"/>
                </a:solidFill>
                <a:latin typeface="Liberation Sans"/>
              </a:rPr>
              <a:t>use </a:t>
            </a:r>
            <a:endParaRPr lang="en-GB" sz="2400" dirty="0">
              <a:solidFill>
                <a:srgbClr val="7030A0"/>
              </a:solidFill>
              <a:latin typeface="Liberation Sans"/>
            </a:endParaRPr>
          </a:p>
          <a:p>
            <a:pPr lvl="1" eaLnBrk="1" hangingPunct="1">
              <a:lnSpc>
                <a:spcPct val="90000"/>
              </a:lnSpc>
            </a:pPr>
            <a:endParaRPr lang="en-GB" sz="800" dirty="0" smtClean="0">
              <a:solidFill>
                <a:schemeClr val="accent1"/>
              </a:solidFill>
              <a:latin typeface="Liberation Sans"/>
              <a:ea typeface="ＭＳ Ｐゴシック" charset="0"/>
            </a:endParaRPr>
          </a:p>
          <a:p>
            <a:pPr lvl="1" eaLnBrk="1" hangingPunct="1">
              <a:lnSpc>
                <a:spcPct val="90000"/>
              </a:lnSpc>
            </a:pPr>
            <a:endParaRPr lang="en-GB" sz="900" dirty="0" smtClean="0">
              <a:solidFill>
                <a:schemeClr val="accent1"/>
              </a:solidFill>
              <a:latin typeface="Liberation Sans"/>
              <a:ea typeface="ＭＳ Ｐゴシック" charset="0"/>
            </a:endParaRPr>
          </a:p>
          <a:p>
            <a:pPr lvl="1" eaLnBrk="1" hangingPunct="1">
              <a:lnSpc>
                <a:spcPct val="90000"/>
              </a:lnSpc>
            </a:pPr>
            <a:r>
              <a:rPr lang="en-GB" sz="2000" dirty="0" smtClean="0">
                <a:solidFill>
                  <a:schemeClr val="accent1"/>
                </a:solidFill>
                <a:latin typeface="Liberation Sans"/>
                <a:ea typeface="ＭＳ Ｐゴシック" charset="0"/>
              </a:rPr>
              <a:t>Bricks</a:t>
            </a:r>
            <a:r>
              <a:rPr lang="en-GB" sz="2000" dirty="0">
                <a:solidFill>
                  <a:schemeClr val="accent1"/>
                </a:solidFill>
                <a:latin typeface="Liberation Sans"/>
                <a:ea typeface="ＭＳ Ｐゴシック" charset="0"/>
              </a:rPr>
              <a:t>, cubes, and other component sets are most commonly used because of flexibility and </a:t>
            </a:r>
            <a:r>
              <a:rPr lang="en-GB" sz="2000" dirty="0" smtClean="0">
                <a:solidFill>
                  <a:schemeClr val="accent1"/>
                </a:solidFill>
                <a:latin typeface="Liberation Sans"/>
                <a:ea typeface="ＭＳ Ｐゴシック" charset="0"/>
              </a:rPr>
              <a:t>simplicity</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err="1">
                <a:solidFill>
                  <a:schemeClr val="accent1"/>
                </a:solidFill>
                <a:latin typeface="Liberation Sans"/>
                <a:ea typeface="ＭＳ Ｐゴシック" charset="0"/>
              </a:rPr>
              <a:t>Stickies</a:t>
            </a:r>
            <a:r>
              <a:rPr lang="en-GB" sz="2000" dirty="0">
                <a:solidFill>
                  <a:schemeClr val="accent1"/>
                </a:solidFill>
                <a:latin typeface="Liberation Sans"/>
                <a:ea typeface="ＭＳ Ｐゴシック" charset="0"/>
              </a:rPr>
              <a:t> and cardboard tokens can also be used for placing material onto a surface</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44205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p:cNvSpPr>
            <a:spLocks noGrp="1"/>
          </p:cNvSpPr>
          <p:nvPr>
            <p:ph type="title" idx="4294967295"/>
          </p:nvPr>
        </p:nvSpPr>
        <p:spPr/>
        <p:txBody>
          <a:bodyPr>
            <a:normAutofit fontScale="90000"/>
          </a:bodyPr>
          <a:lstStyle/>
          <a:p>
            <a:pPr eaLnBrk="1" hangingPunct="1"/>
            <a:r>
              <a:rPr lang="en-GB">
                <a:latin typeface="Liberation Sans"/>
              </a:rPr>
              <a:t>17. Augmented and mixed reality</a:t>
            </a:r>
          </a:p>
        </p:txBody>
      </p:sp>
      <p:sp>
        <p:nvSpPr>
          <p:cNvPr id="171013" name="Content Placeholder 2"/>
          <p:cNvSpPr>
            <a:spLocks noGrp="1"/>
          </p:cNvSpPr>
          <p:nvPr>
            <p:ph idx="4294967295"/>
          </p:nvPr>
        </p:nvSpPr>
        <p:spPr/>
        <p:txBody>
          <a:bodyPr/>
          <a:lstStyle/>
          <a:p>
            <a:pPr eaLnBrk="1" hangingPunct="1"/>
            <a:r>
              <a:rPr lang="en-GB" sz="2800" dirty="0">
                <a:solidFill>
                  <a:srgbClr val="7030A0"/>
                </a:solidFill>
                <a:latin typeface="Liberation Sans"/>
              </a:rPr>
              <a:t>Augmented reality - virtual representations are superimposed on physical devices and objects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Mixed reality - views of the real world are combined with views of a virtual environment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Many applications including medicine, games, flying, and everyday exploring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887928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itle 1"/>
          <p:cNvSpPr>
            <a:spLocks noGrp="1"/>
          </p:cNvSpPr>
          <p:nvPr>
            <p:ph type="title" idx="4294967295"/>
          </p:nvPr>
        </p:nvSpPr>
        <p:spPr/>
        <p:txBody>
          <a:bodyPr/>
          <a:lstStyle/>
          <a:p>
            <a:pPr eaLnBrk="1" hangingPunct="1"/>
            <a:r>
              <a:rPr lang="en-GB">
                <a:latin typeface="Liberation Sans"/>
              </a:rPr>
              <a:t>Examples</a:t>
            </a:r>
          </a:p>
        </p:txBody>
      </p:sp>
      <p:sp>
        <p:nvSpPr>
          <p:cNvPr id="172037" name="Content Placeholder 2"/>
          <p:cNvSpPr>
            <a:spLocks noGrp="1"/>
          </p:cNvSpPr>
          <p:nvPr>
            <p:ph idx="4294967295"/>
          </p:nvPr>
        </p:nvSpPr>
        <p:spPr/>
        <p:txBody>
          <a:bodyPr>
            <a:normAutofit fontScale="92500" lnSpcReduction="10000"/>
          </a:bodyPr>
          <a:lstStyle/>
          <a:p>
            <a:pPr eaLnBrk="1" hangingPunct="1"/>
            <a:r>
              <a:rPr lang="en-GB" sz="3000" dirty="0">
                <a:solidFill>
                  <a:srgbClr val="7030A0"/>
                </a:solidFill>
                <a:latin typeface="Liberation Sans"/>
              </a:rPr>
              <a:t>In </a:t>
            </a:r>
            <a:r>
              <a:rPr lang="en-GB" sz="3000" dirty="0" smtClean="0">
                <a:solidFill>
                  <a:srgbClr val="7030A0"/>
                </a:solidFill>
                <a:latin typeface="Liberation Sans"/>
              </a:rPr>
              <a:t>medicine</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virtual objects, e.g. X-rays and scans, are overlaid on part of a patient</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aid the physician</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understanding of what is being examined or operated </a:t>
            </a:r>
            <a:endParaRPr lang="en-GB" sz="2400" dirty="0" smtClean="0">
              <a:solidFill>
                <a:schemeClr val="accent1"/>
              </a:solidFill>
              <a:latin typeface="Liberation Sans"/>
              <a:ea typeface="ＭＳ Ｐゴシック" charset="0"/>
            </a:endParaRPr>
          </a:p>
          <a:p>
            <a:pPr lvl="1" eaLnBrk="1" hangingPunct="1"/>
            <a:endParaRPr lang="en-GB" sz="1100" dirty="0">
              <a:solidFill>
                <a:schemeClr val="accent1"/>
              </a:solidFill>
              <a:latin typeface="Liberation Sans"/>
              <a:ea typeface="ＭＳ Ｐゴシック" charset="0"/>
            </a:endParaRPr>
          </a:p>
          <a:p>
            <a:pPr eaLnBrk="1" hangingPunct="1"/>
            <a:r>
              <a:rPr lang="en-GB" sz="3000" dirty="0">
                <a:solidFill>
                  <a:srgbClr val="7030A0"/>
                </a:solidFill>
                <a:latin typeface="Liberation Sans"/>
              </a:rPr>
              <a:t>In air traffic </a:t>
            </a:r>
            <a:r>
              <a:rPr lang="en-GB" sz="3000" dirty="0" smtClean="0">
                <a:solidFill>
                  <a:srgbClr val="7030A0"/>
                </a:solidFill>
                <a:latin typeface="Liberation Sans"/>
              </a:rPr>
              <a:t>control</a:t>
            </a:r>
          </a:p>
          <a:p>
            <a:pPr eaLnBrk="1" hangingPunct="1"/>
            <a:endParaRPr lang="en-GB" sz="11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dynamic information about aircraft overlaid on a video screen showing the real planes, etc. landing, taking off, and </a:t>
            </a:r>
            <a:r>
              <a:rPr lang="en-GB" sz="2400" dirty="0" smtClean="0">
                <a:solidFill>
                  <a:schemeClr val="accent1"/>
                </a:solidFill>
                <a:latin typeface="Liberation Sans"/>
                <a:ea typeface="ＭＳ Ｐゴシック" charset="0"/>
              </a:rPr>
              <a:t>taxiing</a:t>
            </a:r>
          </a:p>
          <a:p>
            <a:pPr lvl="1" eaLnBrk="1" hangingPunct="1"/>
            <a:endParaRPr lang="en-GB" sz="11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Helps identify planes difficult to make out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87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7482030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4"/>
          <p:cNvSpPr>
            <a:spLocks noGrp="1"/>
          </p:cNvSpPr>
          <p:nvPr>
            <p:ph type="title"/>
          </p:nvPr>
        </p:nvSpPr>
        <p:spPr/>
        <p:txBody>
          <a:bodyPr/>
          <a:lstStyle/>
          <a:p>
            <a:pPr eaLnBrk="1" hangingPunct="1"/>
            <a:r>
              <a:rPr lang="en-GB">
                <a:latin typeface="Verdana" charset="0"/>
              </a:rPr>
              <a:t>An augmented map</a:t>
            </a:r>
          </a:p>
        </p:txBody>
      </p:sp>
      <p:sp>
        <p:nvSpPr>
          <p:cNvPr id="4" name="Footer Placeholder 3"/>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rPr>
              <a:t>88</a:t>
            </a:fld>
            <a:endParaRPr lang="en-GB" dirty="0">
              <a:solidFill>
                <a:schemeClr val="accent6">
                  <a:lumMod val="75000"/>
                </a:schemeClr>
              </a:solidFill>
            </a:endParaRPr>
          </a:p>
        </p:txBody>
      </p:sp>
      <p:pic>
        <p:nvPicPr>
          <p:cNvPr id="224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51" y="1628800"/>
            <a:ext cx="8802786" cy="4310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2629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itle 1"/>
          <p:cNvSpPr>
            <a:spLocks noGrp="1"/>
          </p:cNvSpPr>
          <p:nvPr>
            <p:ph type="title" idx="4294967295"/>
          </p:nvPr>
        </p:nvSpPr>
        <p:spPr>
          <a:xfrm>
            <a:off x="467544" y="188640"/>
            <a:ext cx="8229600" cy="922114"/>
          </a:xfrm>
        </p:spPr>
        <p:txBody>
          <a:bodyPr>
            <a:normAutofit/>
          </a:bodyPr>
          <a:lstStyle/>
          <a:p>
            <a:pPr eaLnBrk="1" hangingPunct="1"/>
            <a:r>
              <a:rPr lang="en-GB" altLang="ja-JP" dirty="0" smtClean="0">
                <a:latin typeface="Verdana" charset="0"/>
              </a:rPr>
              <a:t>Top Gear James May in AR</a:t>
            </a:r>
            <a:endParaRPr lang="en-GB" dirty="0">
              <a:latin typeface="Verdana" charset="0"/>
            </a:endParaRPr>
          </a:p>
        </p:txBody>
      </p:sp>
      <p:sp>
        <p:nvSpPr>
          <p:cNvPr id="174085" name="Content Placeholder 2"/>
          <p:cNvSpPr>
            <a:spLocks noGrp="1"/>
          </p:cNvSpPr>
          <p:nvPr>
            <p:ph idx="4294967295"/>
          </p:nvPr>
        </p:nvSpPr>
        <p:spPr>
          <a:xfrm>
            <a:off x="626046" y="1196752"/>
            <a:ext cx="8147248" cy="864096"/>
          </a:xfrm>
        </p:spPr>
        <p:txBody>
          <a:bodyPr>
            <a:normAutofit lnSpcReduction="10000"/>
          </a:bodyPr>
          <a:lstStyle/>
          <a:p>
            <a:r>
              <a:rPr lang="en-GB" sz="2800" dirty="0">
                <a:solidFill>
                  <a:srgbClr val="7030A0"/>
                </a:solidFill>
                <a:latin typeface="Liberation Sans"/>
              </a:rPr>
              <a:t>A</a:t>
            </a:r>
            <a:r>
              <a:rPr lang="en-GB" sz="2800" dirty="0" smtClean="0">
                <a:solidFill>
                  <a:srgbClr val="7030A0"/>
                </a:solidFill>
                <a:latin typeface="Liberation Sans"/>
              </a:rPr>
              <a:t>ppears </a:t>
            </a:r>
            <a:r>
              <a:rPr lang="en-GB" sz="2800" dirty="0">
                <a:solidFill>
                  <a:srgbClr val="7030A0"/>
                </a:solidFill>
                <a:latin typeface="Liberation Sans"/>
              </a:rPr>
              <a:t>as a 3D character </a:t>
            </a:r>
            <a:r>
              <a:rPr lang="en-GB" sz="2800" dirty="0" smtClean="0">
                <a:solidFill>
                  <a:srgbClr val="7030A0"/>
                </a:solidFill>
                <a:latin typeface="Liberation Sans"/>
              </a:rPr>
              <a:t>to </a:t>
            </a:r>
            <a:r>
              <a:rPr lang="en-GB" sz="2800" dirty="0">
                <a:solidFill>
                  <a:srgbClr val="7030A0"/>
                </a:solidFill>
                <a:latin typeface="Liberation Sans"/>
              </a:rPr>
              <a:t>act as personal tour guide at </a:t>
            </a:r>
            <a:r>
              <a:rPr lang="en-GB" sz="2800" dirty="0" smtClean="0">
                <a:solidFill>
                  <a:srgbClr val="7030A0"/>
                </a:solidFill>
                <a:latin typeface="Liberation Sans"/>
              </a:rPr>
              <a:t>Science Museum</a:t>
            </a:r>
            <a:endParaRPr lang="en-GB" sz="2800" dirty="0">
              <a:solidFill>
                <a:srgbClr val="7030A0"/>
              </a:solidFill>
              <a:latin typeface="Liberation Sans"/>
            </a:endParaRPr>
          </a:p>
          <a:p>
            <a:pPr eaLnBrk="1" hangingPunct="1"/>
            <a:endParaRPr lang="en-GB" dirty="0">
              <a:latin typeface="Verdana"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t>89</a:t>
            </a:fld>
            <a:endParaRPr lang="en-GB" dirty="0">
              <a:solidFill>
                <a:schemeClr val="accent6">
                  <a:lumMod val="75000"/>
                </a:schemeClr>
              </a:solidFill>
            </a:endParaRPr>
          </a:p>
        </p:txBody>
      </p:sp>
      <p:pic>
        <p:nvPicPr>
          <p:cNvPr id="225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132856"/>
            <a:ext cx="7488832" cy="420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4908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9</a:t>
            </a:fld>
            <a:endParaRPr lang="en-GB" dirty="0">
              <a:solidFill>
                <a:schemeClr val="accent6">
                  <a:lumMod val="75000"/>
                </a:schemeClr>
              </a:solidFill>
            </a:endParaRPr>
          </a:p>
        </p:txBody>
      </p:sp>
      <p:pic>
        <p:nvPicPr>
          <p:cNvPr id="215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548680"/>
            <a:ext cx="8680237"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90408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75109" name="Content Placeholder 2"/>
          <p:cNvSpPr>
            <a:spLocks noGrp="1"/>
          </p:cNvSpPr>
          <p:nvPr>
            <p:ph idx="4294967295"/>
          </p:nvPr>
        </p:nvSpPr>
        <p:spPr/>
        <p:txBody>
          <a:bodyPr/>
          <a:lstStyle/>
          <a:p>
            <a:pPr eaLnBrk="1" hangingPunct="1"/>
            <a:r>
              <a:rPr lang="en-GB" dirty="0">
                <a:solidFill>
                  <a:srgbClr val="7030A0"/>
                </a:solidFill>
                <a:latin typeface="Liberation Sans"/>
              </a:rPr>
              <a:t>What kind of digital augmentation</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When and where in physical </a:t>
            </a:r>
            <a:r>
              <a:rPr lang="en-GB" sz="2400" dirty="0" smtClean="0">
                <a:solidFill>
                  <a:schemeClr val="accent1"/>
                </a:solidFill>
                <a:latin typeface="Liberation Sans"/>
                <a:ea typeface="ＭＳ Ｐゴシック" charset="0"/>
              </a:rPr>
              <a:t>environment?</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Needs to stand out but not distract from ongoing </a:t>
            </a:r>
            <a:r>
              <a:rPr lang="en-GB" sz="2400" dirty="0" smtClean="0">
                <a:solidFill>
                  <a:schemeClr val="accent1"/>
                </a:solidFill>
                <a:latin typeface="Liberation Sans"/>
                <a:ea typeface="ＭＳ Ｐゴシック" charset="0"/>
              </a:rPr>
              <a:t>task</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Need to be able to align with real world </a:t>
            </a:r>
            <a:r>
              <a:rPr lang="en-GB" sz="2400" dirty="0" smtClean="0">
                <a:solidFill>
                  <a:schemeClr val="accent1"/>
                </a:solidFill>
                <a:latin typeface="Liberation Sans"/>
                <a:ea typeface="ＭＳ Ｐゴシック" charset="0"/>
              </a:rPr>
              <a:t>objects</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What kind of device</a:t>
            </a:r>
            <a:r>
              <a:rPr lang="en-GB" dirty="0" smtClean="0">
                <a:solidFill>
                  <a:srgbClr val="7030A0"/>
                </a:solidFill>
                <a:latin typeface="Liberation Sans"/>
              </a:rPr>
              <a:t>?</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Smartphone, head up display or other?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566913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p:cNvSpPr>
            <a:spLocks noGrp="1" noChangeArrowheads="1"/>
          </p:cNvSpPr>
          <p:nvPr>
            <p:ph type="title" idx="4294967295"/>
          </p:nvPr>
        </p:nvSpPr>
        <p:spPr/>
        <p:txBody>
          <a:bodyPr/>
          <a:lstStyle/>
          <a:p>
            <a:pPr eaLnBrk="1" hangingPunct="1"/>
            <a:r>
              <a:rPr lang="en-GB">
                <a:latin typeface="Liberation Sans"/>
              </a:rPr>
              <a:t>18.Wearables</a:t>
            </a:r>
          </a:p>
        </p:txBody>
      </p:sp>
      <p:sp>
        <p:nvSpPr>
          <p:cNvPr id="177157"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First developments were head- and eyewear-mounted cameras that enabled user to record what was seen and to access digital </a:t>
            </a:r>
            <a:r>
              <a:rPr lang="en-GB" sz="2400" dirty="0" smtClean="0">
                <a:solidFill>
                  <a:srgbClr val="7030A0"/>
                </a:solidFill>
                <a:latin typeface="Liberation Sans"/>
              </a:rPr>
              <a:t>information</a:t>
            </a:r>
          </a:p>
          <a:p>
            <a:pPr eaLnBrk="1" hangingPunct="1">
              <a:lnSpc>
                <a:spcPct val="90000"/>
              </a:lnSpc>
            </a:pPr>
            <a:endParaRPr lang="en-GB" sz="1400" dirty="0">
              <a:solidFill>
                <a:srgbClr val="7030A0"/>
              </a:solidFill>
              <a:latin typeface="Liberation Sans"/>
            </a:endParaRPr>
          </a:p>
          <a:p>
            <a:pPr eaLnBrk="1" hangingPunct="1">
              <a:lnSpc>
                <a:spcPct val="90000"/>
              </a:lnSpc>
            </a:pPr>
            <a:r>
              <a:rPr lang="en-GB" sz="2400" dirty="0" smtClean="0">
                <a:solidFill>
                  <a:srgbClr val="7030A0"/>
                </a:solidFill>
                <a:latin typeface="Liberation Sans"/>
              </a:rPr>
              <a:t>Since</a:t>
            </a:r>
            <a:r>
              <a:rPr lang="en-GB" sz="2400" dirty="0">
                <a:solidFill>
                  <a:srgbClr val="7030A0"/>
                </a:solidFill>
                <a:latin typeface="Liberation Sans"/>
              </a:rPr>
              <a:t>, jewellery, head-mounted caps, smart fabrics, glasses, shoes, and jackets have all been </a:t>
            </a:r>
            <a:r>
              <a:rPr lang="en-GB" sz="2400" dirty="0" smtClean="0">
                <a:solidFill>
                  <a:srgbClr val="7030A0"/>
                </a:solidFill>
                <a:latin typeface="Liberation Sans"/>
              </a:rPr>
              <a:t>used</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provide the user with a means of interacting with digital information while on the move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400" dirty="0">
                <a:latin typeface="Liberation Sans"/>
              </a:rPr>
              <a:t> </a:t>
            </a:r>
            <a:r>
              <a:rPr lang="en-GB" sz="2400" dirty="0">
                <a:solidFill>
                  <a:srgbClr val="7030A0"/>
                </a:solidFill>
                <a:latin typeface="Liberation Sans"/>
              </a:rPr>
              <a:t>Applications include automatic diaries, tour guides, cycle indicators and fashion clothing</a:t>
            </a:r>
            <a:endParaRPr lang="en-GB" sz="2800" dirty="0">
              <a:solidFill>
                <a:srgbClr val="7030A0"/>
              </a:solidFill>
              <a:latin typeface="Liberation Sans"/>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035256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Google Glass: short-lived</a:t>
            </a:r>
            <a:endParaRPr lang="en-US" dirty="0"/>
          </a:p>
        </p:txBody>
      </p:sp>
      <p:sp>
        <p:nvSpPr>
          <p:cNvPr id="6" name="Content Placeholder 5"/>
          <p:cNvSpPr>
            <a:spLocks noGrp="1"/>
          </p:cNvSpPr>
          <p:nvPr>
            <p:ph idx="1"/>
          </p:nvPr>
        </p:nvSpPr>
        <p:spPr>
          <a:xfrm>
            <a:off x="457200" y="5157192"/>
            <a:ext cx="8229600" cy="1080120"/>
          </a:xfrm>
        </p:spPr>
        <p:txBody>
          <a:bodyPr>
            <a:normAutofit fontScale="2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8800" dirty="0" smtClean="0">
                <a:solidFill>
                  <a:srgbClr val="7030A0"/>
                </a:solidFill>
              </a:rPr>
              <a:t>What were the pros and cons?</a:t>
            </a:r>
            <a:endParaRPr lang="en-US" sz="8800" dirty="0">
              <a:solidFill>
                <a:srgbClr val="7030A0"/>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92</a:t>
            </a:fld>
            <a:endParaRPr lang="en-GB" dirty="0">
              <a:solidFill>
                <a:schemeClr val="accent6">
                  <a:lumMod val="75000"/>
                </a:schemeClr>
              </a:solidFill>
            </a:endParaRPr>
          </a:p>
        </p:txBody>
      </p:sp>
      <p:pic>
        <p:nvPicPr>
          <p:cNvPr id="226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484784"/>
            <a:ext cx="5544616" cy="422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8578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81253"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800" dirty="0" smtClean="0">
                <a:solidFill>
                  <a:srgbClr val="7030A0"/>
                </a:solidFill>
                <a:latin typeface="Liberation Sans"/>
              </a:rPr>
              <a:t>Comfort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needs to be light, small, not get in the way, fashionable, and preferably hidden in the </a:t>
            </a:r>
            <a:r>
              <a:rPr lang="en-GB" sz="2000" dirty="0" smtClean="0">
                <a:solidFill>
                  <a:schemeClr val="accent1"/>
                </a:solidFill>
                <a:latin typeface="Liberation Sans"/>
                <a:ea typeface="ＭＳ Ｐゴシック" charset="0"/>
              </a:rPr>
              <a:t>clothing</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smtClean="0">
                <a:solidFill>
                  <a:srgbClr val="7030A0"/>
                </a:solidFill>
                <a:latin typeface="Liberation Sans"/>
              </a:rPr>
              <a:t>Hygiene </a:t>
            </a:r>
            <a:endParaRPr lang="en-GB" sz="2800" dirty="0">
              <a:solidFill>
                <a:srgbClr val="7030A0"/>
              </a:solidFill>
              <a:latin typeface="Liberation Sans"/>
            </a:endParaRPr>
          </a:p>
          <a:p>
            <a:pPr lvl="1" eaLnBrk="1" hangingPunct="1">
              <a:lnSpc>
                <a:spcPct val="90000"/>
              </a:lnSpc>
            </a:pPr>
            <a:endParaRPr lang="en-GB" sz="1200" dirty="0" smtClean="0">
              <a:solidFill>
                <a:schemeClr val="accent1"/>
              </a:solidFill>
              <a:latin typeface="Liberation Sans"/>
              <a:ea typeface="ＭＳ Ｐゴシック" charset="0"/>
            </a:endParaRPr>
          </a:p>
          <a:p>
            <a:pPr lvl="1" eaLnBrk="1" hangingPunct="1">
              <a:lnSpc>
                <a:spcPct val="90000"/>
              </a:lnSpc>
            </a:pPr>
            <a:r>
              <a:rPr lang="en-GB" sz="2000" dirty="0" smtClean="0">
                <a:solidFill>
                  <a:schemeClr val="accent1"/>
                </a:solidFill>
                <a:latin typeface="Liberation Sans"/>
                <a:ea typeface="ＭＳ Ｐゴシック" charset="0"/>
              </a:rPr>
              <a:t>is </a:t>
            </a:r>
            <a:r>
              <a:rPr lang="en-GB" sz="2000" dirty="0">
                <a:solidFill>
                  <a:schemeClr val="accent1"/>
                </a:solidFill>
                <a:latin typeface="Liberation Sans"/>
                <a:ea typeface="ＭＳ Ｐゴシック" charset="0"/>
              </a:rPr>
              <a:t>it possible to wash or clean the clothing once worn?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Ease of </a:t>
            </a:r>
            <a:r>
              <a:rPr lang="en-GB" sz="2800" dirty="0" smtClean="0">
                <a:solidFill>
                  <a:srgbClr val="7030A0"/>
                </a:solidFill>
                <a:latin typeface="Liberation Sans"/>
              </a:rPr>
              <a:t>wear</a:t>
            </a:r>
          </a:p>
          <a:p>
            <a:pPr eaLnBrk="1" hangingPunct="1">
              <a:lnSpc>
                <a:spcPct val="90000"/>
              </a:lnSpc>
            </a:pPr>
            <a:endParaRPr lang="en-GB" sz="13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easy is it to remove the electronic gadgetry and replace it?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eaLnBrk="1" hangingPunct="1">
              <a:lnSpc>
                <a:spcPct val="90000"/>
              </a:lnSpc>
            </a:pPr>
            <a:r>
              <a:rPr lang="en-GB" sz="2800" dirty="0" smtClean="0">
                <a:solidFill>
                  <a:srgbClr val="7030A0"/>
                </a:solidFill>
                <a:latin typeface="Liberation Sans"/>
              </a:rPr>
              <a:t>Usability</a:t>
            </a:r>
          </a:p>
          <a:p>
            <a:pPr eaLnBrk="1" hangingPunct="1">
              <a:lnSpc>
                <a:spcPct val="90000"/>
              </a:lnSpc>
            </a:pPr>
            <a:endParaRPr lang="en-GB" sz="13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does the user control the devices that are embedded in the clothing?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923689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2"/>
          <p:cNvSpPr>
            <a:spLocks noGrp="1" noChangeArrowheads="1"/>
          </p:cNvSpPr>
          <p:nvPr>
            <p:ph type="title" idx="4294967295"/>
          </p:nvPr>
        </p:nvSpPr>
        <p:spPr/>
        <p:txBody>
          <a:bodyPr/>
          <a:lstStyle/>
          <a:p>
            <a:pPr eaLnBrk="1" hangingPunct="1"/>
            <a:r>
              <a:rPr lang="en-GB" dirty="0">
                <a:latin typeface="Liberation Sans"/>
              </a:rPr>
              <a:t>19. </a:t>
            </a:r>
            <a:r>
              <a:rPr lang="en-GB" dirty="0" smtClean="0">
                <a:latin typeface="Liberation Sans"/>
              </a:rPr>
              <a:t>Robots and drones</a:t>
            </a:r>
            <a:endParaRPr lang="en-GB" dirty="0">
              <a:latin typeface="Liberation Sans"/>
            </a:endParaRPr>
          </a:p>
        </p:txBody>
      </p:sp>
      <p:sp>
        <p:nvSpPr>
          <p:cNvPr id="18330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Four </a:t>
            </a:r>
            <a:r>
              <a:rPr lang="en-GB" sz="2800" dirty="0" smtClean="0">
                <a:solidFill>
                  <a:srgbClr val="7030A0"/>
                </a:solidFill>
                <a:latin typeface="Liberation Sans"/>
              </a:rPr>
              <a:t>types of robot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remote robots used in hazardous </a:t>
            </a:r>
            <a:r>
              <a:rPr lang="en-GB" sz="2400" dirty="0" smtClean="0">
                <a:solidFill>
                  <a:schemeClr val="accent1"/>
                </a:solidFill>
                <a:latin typeface="Liberation Sans"/>
                <a:ea typeface="ＭＳ Ｐゴシック" charset="0"/>
              </a:rPr>
              <a:t>settings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domestic robots helping around the </a:t>
            </a:r>
            <a:r>
              <a:rPr lang="en-GB" sz="2400" dirty="0" smtClean="0">
                <a:solidFill>
                  <a:schemeClr val="accent1"/>
                </a:solidFill>
                <a:latin typeface="Liberation Sans"/>
                <a:ea typeface="ＭＳ Ｐゴシック" charset="0"/>
              </a:rPr>
              <a:t>house</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pet robots as human companions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sociable robots that work collaboratively with humans, and communicate and socialize with them – as if they were our peers </a:t>
            </a:r>
          </a:p>
          <a:p>
            <a:pPr lvl="1" eaLnBrk="1" hangingPunct="1">
              <a:lnSpc>
                <a:spcPct val="90000"/>
              </a:lnSpc>
            </a:pPr>
            <a:endParaRPr lang="en-GB" sz="2400" dirty="0">
              <a:latin typeface="Liberation Sans"/>
              <a:ea typeface="ＭＳ Ｐゴシック" charset="0"/>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8375246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0" name="Rectangle 2"/>
          <p:cNvSpPr>
            <a:spLocks noGrp="1" noChangeArrowheads="1"/>
          </p:cNvSpPr>
          <p:nvPr>
            <p:ph type="title" idx="4294967295"/>
          </p:nvPr>
        </p:nvSpPr>
        <p:spPr/>
        <p:txBody>
          <a:bodyPr/>
          <a:lstStyle/>
          <a:p>
            <a:pPr eaLnBrk="1" hangingPunct="1"/>
            <a:r>
              <a:rPr lang="en-GB" dirty="0">
                <a:latin typeface="Liberation Sans"/>
              </a:rPr>
              <a:t>Advantages</a:t>
            </a:r>
          </a:p>
        </p:txBody>
      </p:sp>
      <p:sp>
        <p:nvSpPr>
          <p:cNvPr id="185351" name="Rectangle 3"/>
          <p:cNvSpPr>
            <a:spLocks noGrp="1" noChangeArrowheads="1"/>
          </p:cNvSpPr>
          <p:nvPr>
            <p:ph type="body" idx="4294967295"/>
          </p:nvPr>
        </p:nvSpPr>
        <p:spPr>
          <a:xfrm>
            <a:off x="479072" y="1412776"/>
            <a:ext cx="8229600" cy="4525963"/>
          </a:xfrm>
        </p:spPr>
        <p:txBody>
          <a:bodyPr/>
          <a:lstStyle/>
          <a:p>
            <a:pPr eaLnBrk="1" hangingPunct="1"/>
            <a:r>
              <a:rPr lang="en-GB" sz="2400" dirty="0">
                <a:solidFill>
                  <a:srgbClr val="7030A0"/>
                </a:solidFill>
                <a:latin typeface="Liberation Sans"/>
              </a:rPr>
              <a:t>Pet robots are assumed to have therapeutic </a:t>
            </a:r>
            <a:r>
              <a:rPr lang="en-GB" sz="2400" dirty="0" smtClean="0">
                <a:solidFill>
                  <a:srgbClr val="7030A0"/>
                </a:solidFill>
                <a:latin typeface="Liberation Sans"/>
              </a:rPr>
              <a:t>qualities, helping to reduce </a:t>
            </a:r>
            <a:r>
              <a:rPr lang="en-GB" sz="2400" dirty="0">
                <a:solidFill>
                  <a:srgbClr val="7030A0"/>
                </a:solidFill>
                <a:latin typeface="Liberation Sans"/>
              </a:rPr>
              <a:t>stress and </a:t>
            </a:r>
            <a:r>
              <a:rPr lang="en-GB" sz="2400" dirty="0" smtClean="0">
                <a:solidFill>
                  <a:srgbClr val="7030A0"/>
                </a:solidFill>
                <a:latin typeface="Liberation Sans"/>
              </a:rPr>
              <a:t>loneliness</a:t>
            </a:r>
          </a:p>
          <a:p>
            <a:pPr eaLnBrk="1" hangingPunct="1"/>
            <a:endParaRPr lang="en-GB" sz="1200" dirty="0">
              <a:solidFill>
                <a:srgbClr val="7030A0"/>
              </a:solidFill>
              <a:latin typeface="Liberation Sans"/>
            </a:endParaRPr>
          </a:p>
          <a:p>
            <a:pPr eaLnBrk="1" hangingPunct="1">
              <a:lnSpc>
                <a:spcPct val="60000"/>
              </a:lnSpc>
            </a:pPr>
            <a:r>
              <a:rPr lang="en-GB" sz="2400" dirty="0">
                <a:solidFill>
                  <a:srgbClr val="7030A0"/>
                </a:solidFill>
                <a:latin typeface="Liberation Sans"/>
              </a:rPr>
              <a:t>Remote robots can be controlled to </a:t>
            </a:r>
            <a:r>
              <a:rPr lang="en-GB" sz="2400" dirty="0" smtClean="0">
                <a:solidFill>
                  <a:srgbClr val="7030A0"/>
                </a:solidFill>
                <a:latin typeface="Liberation Sans"/>
              </a:rPr>
              <a:t>investigate bombs </a:t>
            </a:r>
            <a:r>
              <a:rPr lang="en-GB" sz="2400" dirty="0">
                <a:solidFill>
                  <a:srgbClr val="7030A0"/>
                </a:solidFill>
                <a:latin typeface="Liberation Sans"/>
              </a:rPr>
              <a:t>and other dangerous materials</a:t>
            </a:r>
            <a:endParaRPr lang="en-GB" dirty="0">
              <a:solidFill>
                <a:srgbClr val="7030A0"/>
              </a:solidFill>
              <a:latin typeface="Liberation Sans"/>
            </a:endParaRPr>
          </a:p>
          <a:p>
            <a:pPr eaLnBrk="1" hangingPunct="1">
              <a:buFontTx/>
              <a:buNone/>
            </a:pP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95</a:t>
            </a:fld>
            <a:endParaRPr lang="en-GB" dirty="0">
              <a:solidFill>
                <a:schemeClr val="accent6">
                  <a:lumMod val="75000"/>
                </a:schemeClr>
              </a:solidFill>
              <a:latin typeface="Liberation Sans"/>
            </a:endParaRPr>
          </a:p>
        </p:txBody>
      </p:sp>
      <p:pic>
        <p:nvPicPr>
          <p:cNvPr id="227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259" y="3068960"/>
            <a:ext cx="67532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39491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Drones</a:t>
            </a:r>
            <a:endParaRPr lang="en-US" dirty="0">
              <a:latin typeface="Liberation Sans"/>
            </a:endParaRPr>
          </a:p>
        </p:txBody>
      </p:sp>
      <p:sp>
        <p:nvSpPr>
          <p:cNvPr id="6" name="Content Placeholder 5"/>
          <p:cNvSpPr>
            <a:spLocks noGrp="1"/>
          </p:cNvSpPr>
          <p:nvPr>
            <p:ph idx="1"/>
          </p:nvPr>
        </p:nvSpPr>
        <p:spPr/>
        <p:txBody>
          <a:bodyPr>
            <a:normAutofit fontScale="77500" lnSpcReduction="20000"/>
          </a:bodyPr>
          <a:lstStyle/>
          <a:p>
            <a:r>
              <a:rPr lang="en-GB" dirty="0">
                <a:solidFill>
                  <a:srgbClr val="7030A0"/>
                </a:solidFill>
                <a:latin typeface="Liberation Sans"/>
              </a:rPr>
              <a:t>U</a:t>
            </a:r>
            <a:r>
              <a:rPr lang="en-GB" dirty="0" smtClean="0">
                <a:solidFill>
                  <a:srgbClr val="7030A0"/>
                </a:solidFill>
                <a:latin typeface="Liberation Sans"/>
              </a:rPr>
              <a:t>nmanned </a:t>
            </a:r>
            <a:r>
              <a:rPr lang="en-GB" dirty="0">
                <a:solidFill>
                  <a:srgbClr val="7030A0"/>
                </a:solidFill>
                <a:latin typeface="Liberation Sans"/>
              </a:rPr>
              <a:t>aircraft that are controlled </a:t>
            </a:r>
            <a:r>
              <a:rPr lang="en-GB" dirty="0" smtClean="0">
                <a:solidFill>
                  <a:srgbClr val="7030A0"/>
                </a:solidFill>
                <a:latin typeface="Liberation Sans"/>
              </a:rPr>
              <a:t>remotely and used in a number of contexts</a:t>
            </a:r>
          </a:p>
          <a:p>
            <a:endParaRPr lang="en-GB" sz="1900" dirty="0" smtClean="0">
              <a:solidFill>
                <a:srgbClr val="7030A0"/>
              </a:solidFill>
              <a:latin typeface="Liberation Sans"/>
            </a:endParaRPr>
          </a:p>
          <a:p>
            <a:pPr lvl="1"/>
            <a:r>
              <a:rPr lang="en-GB" dirty="0" smtClean="0">
                <a:solidFill>
                  <a:schemeClr val="accent1"/>
                </a:solidFill>
                <a:latin typeface="Liberation Sans"/>
              </a:rPr>
              <a:t>e.g. entertainment</a:t>
            </a:r>
            <a:r>
              <a:rPr lang="en-GB" dirty="0">
                <a:solidFill>
                  <a:schemeClr val="accent1"/>
                </a:solidFill>
                <a:latin typeface="Liberation Sans"/>
              </a:rPr>
              <a:t>, such as carrying drinks and food to people at festivals and parties; </a:t>
            </a:r>
            <a:endParaRPr lang="en-GB" dirty="0" smtClean="0">
              <a:solidFill>
                <a:schemeClr val="accent1"/>
              </a:solidFill>
              <a:latin typeface="Liberation Sans"/>
            </a:endParaRPr>
          </a:p>
          <a:p>
            <a:pPr lvl="1"/>
            <a:endParaRPr lang="en-GB" sz="1300" dirty="0" smtClean="0">
              <a:solidFill>
                <a:schemeClr val="accent1"/>
              </a:solidFill>
              <a:latin typeface="Liberation Sans"/>
            </a:endParaRPr>
          </a:p>
          <a:p>
            <a:pPr lvl="1"/>
            <a:r>
              <a:rPr lang="en-GB" dirty="0" smtClean="0">
                <a:solidFill>
                  <a:schemeClr val="accent1"/>
                </a:solidFill>
                <a:latin typeface="Liberation Sans"/>
              </a:rPr>
              <a:t>agricultural </a:t>
            </a:r>
            <a:r>
              <a:rPr lang="en-GB" dirty="0">
                <a:solidFill>
                  <a:schemeClr val="accent1"/>
                </a:solidFill>
                <a:latin typeface="Liberation Sans"/>
              </a:rPr>
              <a:t>applications, such as flying them over vineyards and fields to collect data that is useful to </a:t>
            </a:r>
            <a:r>
              <a:rPr lang="en-GB" dirty="0" smtClean="0">
                <a:solidFill>
                  <a:schemeClr val="accent1"/>
                </a:solidFill>
                <a:latin typeface="Liberation Sans"/>
              </a:rPr>
              <a:t>farmers</a:t>
            </a:r>
          </a:p>
          <a:p>
            <a:pPr lvl="1"/>
            <a:endParaRPr lang="en-GB" sz="1300" dirty="0" smtClean="0">
              <a:solidFill>
                <a:schemeClr val="accent1"/>
              </a:solidFill>
              <a:latin typeface="Liberation Sans"/>
            </a:endParaRPr>
          </a:p>
          <a:p>
            <a:pPr lvl="1"/>
            <a:r>
              <a:rPr lang="en-GB" dirty="0" smtClean="0">
                <a:solidFill>
                  <a:schemeClr val="accent1"/>
                </a:solidFill>
                <a:latin typeface="Liberation Sans"/>
              </a:rPr>
              <a:t>helping </a:t>
            </a:r>
            <a:r>
              <a:rPr lang="en-GB" dirty="0">
                <a:solidFill>
                  <a:schemeClr val="accent1"/>
                </a:solidFill>
                <a:latin typeface="Liberation Sans"/>
              </a:rPr>
              <a:t>to track poachers in wildlife parks in </a:t>
            </a:r>
            <a:r>
              <a:rPr lang="en-GB" dirty="0" smtClean="0">
                <a:solidFill>
                  <a:schemeClr val="accent1"/>
                </a:solidFill>
                <a:latin typeface="Liberation Sans"/>
              </a:rPr>
              <a:t>Africa</a:t>
            </a:r>
          </a:p>
          <a:p>
            <a:pPr lvl="1"/>
            <a:endParaRPr lang="en-GB" sz="1300" dirty="0" smtClean="0">
              <a:solidFill>
                <a:schemeClr val="accent1"/>
              </a:solidFill>
              <a:latin typeface="Liberation Sans"/>
            </a:endParaRPr>
          </a:p>
          <a:p>
            <a:r>
              <a:rPr lang="en-GB" dirty="0" smtClean="0">
                <a:solidFill>
                  <a:srgbClr val="7030A0"/>
                </a:solidFill>
                <a:latin typeface="Liberation Sans"/>
              </a:rPr>
              <a:t>Can fly </a:t>
            </a:r>
            <a:r>
              <a:rPr lang="en-GB" dirty="0">
                <a:solidFill>
                  <a:srgbClr val="7030A0"/>
                </a:solidFill>
                <a:latin typeface="Liberation Sans"/>
              </a:rPr>
              <a:t>low and and stream photos to a ground station, where </a:t>
            </a:r>
            <a:r>
              <a:rPr lang="en-GB" dirty="0" smtClean="0">
                <a:solidFill>
                  <a:srgbClr val="7030A0"/>
                </a:solidFill>
                <a:latin typeface="Liberation Sans"/>
              </a:rPr>
              <a:t>images </a:t>
            </a:r>
            <a:r>
              <a:rPr lang="en-GB" dirty="0">
                <a:solidFill>
                  <a:srgbClr val="7030A0"/>
                </a:solidFill>
                <a:latin typeface="Liberation Sans"/>
              </a:rPr>
              <a:t>can be stitched together into maps </a:t>
            </a:r>
            <a:endParaRPr lang="en-GB" dirty="0" smtClean="0">
              <a:solidFill>
                <a:srgbClr val="7030A0"/>
              </a:solidFill>
              <a:latin typeface="Liberation Sans"/>
            </a:endParaRPr>
          </a:p>
          <a:p>
            <a:endParaRPr lang="en-GB" sz="1700" dirty="0" smtClean="0">
              <a:solidFill>
                <a:srgbClr val="7030A0"/>
              </a:solidFill>
              <a:latin typeface="Liberation Sans"/>
            </a:endParaRPr>
          </a:p>
          <a:p>
            <a:r>
              <a:rPr lang="en-GB" dirty="0" smtClean="0">
                <a:solidFill>
                  <a:srgbClr val="7030A0"/>
                </a:solidFill>
                <a:latin typeface="Liberation Sans"/>
              </a:rPr>
              <a:t>Can be used </a:t>
            </a:r>
            <a:r>
              <a:rPr lang="en-GB" dirty="0">
                <a:solidFill>
                  <a:srgbClr val="7030A0"/>
                </a:solidFill>
                <a:latin typeface="Liberation Sans"/>
              </a:rPr>
              <a:t>to determine the health of a crop or when it is the best time to harvest the </a:t>
            </a:r>
            <a:r>
              <a:rPr lang="en-GB" dirty="0" smtClean="0">
                <a:solidFill>
                  <a:srgbClr val="7030A0"/>
                </a:solidFill>
                <a:latin typeface="Liberation Sans"/>
              </a:rPr>
              <a:t>crop</a:t>
            </a:r>
            <a:endParaRPr lang="en-GB" dirty="0">
              <a:solidFill>
                <a:srgbClr val="7030A0"/>
              </a:solidFill>
              <a:latin typeface="Liberation Sans"/>
            </a:endParaRPr>
          </a:p>
          <a:p>
            <a:endParaRPr lang="en-US" dirty="0">
              <a:latin typeface="Liberation Sans"/>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5014620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 in vineyard</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97</a:t>
            </a:fld>
            <a:endParaRPr lang="en-GB" dirty="0">
              <a:solidFill>
                <a:schemeClr val="accent6">
                  <a:lumMod val="75000"/>
                </a:schemeClr>
              </a:solidFill>
            </a:endParaRPr>
          </a:p>
        </p:txBody>
      </p:sp>
      <p:pic>
        <p:nvPicPr>
          <p:cNvPr id="228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268760"/>
            <a:ext cx="7344816" cy="48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52328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87397" name="Rectangle 3"/>
          <p:cNvSpPr>
            <a:spLocks noGrp="1" noChangeArrowheads="1"/>
          </p:cNvSpPr>
          <p:nvPr>
            <p:ph type="body" idx="4294967295"/>
          </p:nvPr>
        </p:nvSpPr>
        <p:spPr/>
        <p:txBody>
          <a:bodyPr>
            <a:normAutofit fontScale="92500" lnSpcReduction="20000"/>
          </a:bodyPr>
          <a:lstStyle/>
          <a:p>
            <a:pPr eaLnBrk="1" hangingPunct="1">
              <a:lnSpc>
                <a:spcPct val="90000"/>
              </a:lnSpc>
            </a:pPr>
            <a:r>
              <a:rPr lang="en-GB" sz="2600" dirty="0">
                <a:solidFill>
                  <a:srgbClr val="7030A0"/>
                </a:solidFill>
                <a:latin typeface="Liberation Sans"/>
              </a:rPr>
              <a:t>How do humans react to physical robots designed to exhibit </a:t>
            </a:r>
            <a:r>
              <a:rPr lang="en-GB" sz="2600" dirty="0" err="1">
                <a:solidFill>
                  <a:srgbClr val="7030A0"/>
                </a:solidFill>
                <a:latin typeface="Liberation Sans"/>
              </a:rPr>
              <a:t>behaviors</a:t>
            </a:r>
            <a:r>
              <a:rPr lang="en-GB" sz="2600" dirty="0">
                <a:solidFill>
                  <a:srgbClr val="7030A0"/>
                </a:solidFill>
                <a:latin typeface="Liberation Sans"/>
              </a:rPr>
              <a:t> (e.g. making facial expressions) compared with virtual ones</a:t>
            </a:r>
            <a:r>
              <a:rPr lang="en-GB" sz="2600" dirty="0" smtClean="0">
                <a:solidFill>
                  <a:srgbClr val="7030A0"/>
                </a:solidFill>
                <a:latin typeface="Liberation Sans"/>
              </a:rPr>
              <a:t>?</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600" dirty="0">
                <a:solidFill>
                  <a:srgbClr val="7030A0"/>
                </a:solidFill>
                <a:latin typeface="Liberation Sans"/>
              </a:rPr>
              <a:t>Should robots be designed to be human-like or look like and behave like robots that serve a clearly defined purpose</a:t>
            </a:r>
            <a:r>
              <a:rPr lang="en-GB" sz="2600" dirty="0" smtClean="0">
                <a:solidFill>
                  <a:srgbClr val="7030A0"/>
                </a:solidFill>
                <a:latin typeface="Liberation Sans"/>
              </a:rPr>
              <a:t>?</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600" dirty="0">
                <a:solidFill>
                  <a:srgbClr val="7030A0"/>
                </a:solidFill>
                <a:latin typeface="Liberation Sans"/>
              </a:rPr>
              <a:t>Should the interaction be designed to enable people to interact with the robot as if it was another human being or more human-computer-like (e.g. pressing buttons to issue commands)? </a:t>
            </a:r>
            <a:endParaRPr lang="en-GB" sz="2600" dirty="0" smtClean="0">
              <a:solidFill>
                <a:srgbClr val="7030A0"/>
              </a:solidFill>
              <a:latin typeface="Liberation Sans"/>
            </a:endParaRPr>
          </a:p>
          <a:p>
            <a:pPr eaLnBrk="1" hangingPunct="1">
              <a:lnSpc>
                <a:spcPct val="90000"/>
              </a:lnSpc>
            </a:pPr>
            <a:endParaRPr lang="en-GB" sz="1400" dirty="0" smtClean="0">
              <a:solidFill>
                <a:srgbClr val="7030A0"/>
              </a:solidFill>
              <a:latin typeface="Liberation Sans"/>
            </a:endParaRPr>
          </a:p>
          <a:p>
            <a:pPr>
              <a:lnSpc>
                <a:spcPct val="90000"/>
              </a:lnSpc>
            </a:pPr>
            <a:r>
              <a:rPr lang="en-GB" sz="2600" dirty="0" smtClean="0">
                <a:solidFill>
                  <a:srgbClr val="7030A0"/>
                </a:solidFill>
                <a:latin typeface="Liberation Sans"/>
              </a:rPr>
              <a:t>Is it acceptable </a:t>
            </a:r>
            <a:r>
              <a:rPr lang="en-GB" sz="2600" dirty="0">
                <a:solidFill>
                  <a:srgbClr val="7030A0"/>
                </a:solidFill>
                <a:latin typeface="Liberation Sans"/>
              </a:rPr>
              <a:t>to use unmanned drones to take a series of images or videos of fields, towns, and private property without permission or people knowing what is </a:t>
            </a:r>
            <a:r>
              <a:rPr lang="en-GB" sz="2600" dirty="0" smtClean="0">
                <a:solidFill>
                  <a:srgbClr val="7030A0"/>
                </a:solidFill>
                <a:latin typeface="Liberation Sans"/>
              </a:rPr>
              <a:t>happening?</a:t>
            </a:r>
            <a:endParaRPr lang="en-GB" sz="2600" dirty="0">
              <a:solidFill>
                <a:srgbClr val="7030A0"/>
              </a:solidFill>
              <a:latin typeface="Liberation Sans"/>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814340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Title 1"/>
          <p:cNvSpPr>
            <a:spLocks noGrp="1"/>
          </p:cNvSpPr>
          <p:nvPr>
            <p:ph type="title" idx="4294967295"/>
          </p:nvPr>
        </p:nvSpPr>
        <p:spPr/>
        <p:txBody>
          <a:bodyPr>
            <a:normAutofit/>
          </a:bodyPr>
          <a:lstStyle/>
          <a:p>
            <a:pPr eaLnBrk="1" hangingPunct="1"/>
            <a:r>
              <a:rPr lang="en-GB" dirty="0">
                <a:latin typeface="Liberation Sans"/>
              </a:rPr>
              <a:t>20. Brain-</a:t>
            </a:r>
            <a:r>
              <a:rPr lang="en-GB" dirty="0" smtClean="0">
                <a:latin typeface="Liberation Sans"/>
              </a:rPr>
              <a:t>computer interfaces</a:t>
            </a:r>
            <a:endParaRPr lang="en-GB" dirty="0">
              <a:latin typeface="Liberation Sans"/>
            </a:endParaRPr>
          </a:p>
        </p:txBody>
      </p:sp>
      <p:sp>
        <p:nvSpPr>
          <p:cNvPr id="189445" name="Content Placeholder 2"/>
          <p:cNvSpPr>
            <a:spLocks noGrp="1"/>
          </p:cNvSpPr>
          <p:nvPr>
            <p:ph idx="4294967295"/>
          </p:nvPr>
        </p:nvSpPr>
        <p:spPr/>
        <p:txBody>
          <a:bodyPr>
            <a:normAutofit fontScale="85000" lnSpcReduction="20000"/>
          </a:bodyPr>
          <a:lstStyle/>
          <a:p>
            <a:pPr eaLnBrk="1" hangingPunct="1"/>
            <a:r>
              <a:rPr lang="en-GB" sz="2800" dirty="0">
                <a:solidFill>
                  <a:srgbClr val="7030A0"/>
                </a:solidFill>
                <a:latin typeface="Liberation Sans"/>
              </a:rPr>
              <a:t>Brain–computer interfaces (BCI) provide a communication pathway between a person</a:t>
            </a:r>
            <a:r>
              <a:rPr lang="ja-JP" altLang="en-GB" sz="2800" dirty="0">
                <a:solidFill>
                  <a:srgbClr val="7030A0"/>
                </a:solidFill>
                <a:latin typeface="Liberation Sans"/>
              </a:rPr>
              <a:t>’</a:t>
            </a:r>
            <a:r>
              <a:rPr lang="en-GB" sz="2800" dirty="0">
                <a:solidFill>
                  <a:srgbClr val="7030A0"/>
                </a:solidFill>
                <a:latin typeface="Liberation Sans"/>
              </a:rPr>
              <a:t>s brain waves and an external device, such as a cursor on a </a:t>
            </a:r>
            <a:r>
              <a:rPr lang="en-GB" sz="2800" dirty="0" smtClean="0">
                <a:solidFill>
                  <a:srgbClr val="7030A0"/>
                </a:solidFill>
                <a:latin typeface="Liberation Sans"/>
              </a:rPr>
              <a:t>screen</a:t>
            </a: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Person is trained to concentrate on the task, e.g. moving the cursor </a:t>
            </a:r>
            <a:endParaRPr lang="en-GB" sz="2800" dirty="0" smtClean="0">
              <a:solidFill>
                <a:srgbClr val="7030A0"/>
              </a:solidFill>
              <a:latin typeface="Liberation Sans"/>
            </a:endParaRP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BCIs work through detecting changes in the neural functioning in the </a:t>
            </a:r>
            <a:r>
              <a:rPr lang="en-GB" sz="2800" dirty="0" smtClean="0">
                <a:solidFill>
                  <a:srgbClr val="7030A0"/>
                </a:solidFill>
                <a:latin typeface="Liberation Sans"/>
              </a:rPr>
              <a:t>brain</a:t>
            </a:r>
          </a:p>
          <a:p>
            <a:pPr eaLnBrk="1" hangingPunct="1"/>
            <a:endParaRPr lang="en-GB" sz="1400" dirty="0" smtClean="0">
              <a:solidFill>
                <a:srgbClr val="7030A0"/>
              </a:solidFill>
              <a:latin typeface="Liberation Sans"/>
            </a:endParaRPr>
          </a:p>
          <a:p>
            <a:r>
              <a:rPr lang="en-GB" sz="2800" dirty="0" smtClean="0">
                <a:solidFill>
                  <a:srgbClr val="7030A0"/>
                </a:solidFill>
                <a:latin typeface="Liberation Sans"/>
              </a:rPr>
              <a:t>BCIs apps:</a:t>
            </a:r>
          </a:p>
          <a:p>
            <a:endParaRPr lang="en-GB" sz="900" dirty="0" smtClean="0">
              <a:solidFill>
                <a:srgbClr val="7030A0"/>
              </a:solidFill>
              <a:latin typeface="Liberation Sans"/>
            </a:endParaRPr>
          </a:p>
          <a:p>
            <a:pPr lvl="1"/>
            <a:r>
              <a:rPr lang="en-GB" sz="2400" dirty="0" smtClean="0">
                <a:solidFill>
                  <a:schemeClr val="accent1"/>
                </a:solidFill>
                <a:latin typeface="Liberation Sans"/>
              </a:rPr>
              <a:t>Games </a:t>
            </a:r>
          </a:p>
          <a:p>
            <a:pPr lvl="1"/>
            <a:r>
              <a:rPr lang="en-GB" sz="2400" dirty="0" smtClean="0">
                <a:solidFill>
                  <a:schemeClr val="accent1"/>
                </a:solidFill>
                <a:latin typeface="Liberation Sans"/>
              </a:rPr>
              <a:t>enable </a:t>
            </a:r>
            <a:r>
              <a:rPr lang="en-GB" sz="2400" dirty="0">
                <a:solidFill>
                  <a:schemeClr val="accent1"/>
                </a:solidFill>
                <a:latin typeface="Liberation Sans"/>
              </a:rPr>
              <a:t>people who are paralysed to control </a:t>
            </a:r>
            <a:r>
              <a:rPr lang="en-GB" sz="2400" dirty="0" smtClean="0">
                <a:solidFill>
                  <a:schemeClr val="accent1"/>
                </a:solidFill>
                <a:latin typeface="Liberation Sans"/>
              </a:rPr>
              <a:t>robots </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99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67843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4418</TotalTime>
  <Words>6831</Words>
  <Application>Microsoft Office PowerPoint</Application>
  <PresentationFormat>On-screen Show (4:3)</PresentationFormat>
  <Paragraphs>1131</Paragraphs>
  <Slides>103</Slides>
  <Notes>83</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103</vt:i4>
      </vt:variant>
    </vt:vector>
  </HeadingPairs>
  <TitlesOfParts>
    <vt:vector size="106" baseType="lpstr">
      <vt:lpstr>Office Theme</vt:lpstr>
      <vt:lpstr>\\localhost\Users\yrogers\Desktop\ID4- NEW\!OLE_LINK16</vt:lpstr>
      <vt:lpstr>Document</vt:lpstr>
      <vt:lpstr>PowerPoint Presentation</vt:lpstr>
      <vt:lpstr>Overview</vt:lpstr>
      <vt:lpstr>1. Command-based</vt:lpstr>
      <vt:lpstr>Second Life command-based interface for visually impaired users </vt:lpstr>
      <vt:lpstr>Research and design issues</vt:lpstr>
      <vt:lpstr>2. WIMP and GUI</vt:lpstr>
      <vt:lpstr>GUIs</vt:lpstr>
      <vt:lpstr>Windows</vt:lpstr>
      <vt:lpstr>PowerPoint Presentation</vt:lpstr>
      <vt:lpstr>Apple’s shrinking windows</vt:lpstr>
      <vt:lpstr>Safari panorama window view</vt:lpstr>
      <vt:lpstr>Selecting a country from a scrolling window</vt:lpstr>
      <vt:lpstr>Is this method any better?</vt:lpstr>
      <vt:lpstr>Research and design issues</vt:lpstr>
      <vt:lpstr>Menus</vt:lpstr>
      <vt:lpstr>Expanding menus</vt:lpstr>
      <vt:lpstr>Cascading menu</vt:lpstr>
      <vt:lpstr>Contextual menus</vt:lpstr>
      <vt:lpstr>Windows Jump List Menu</vt:lpstr>
      <vt:lpstr>Research and design issues</vt:lpstr>
      <vt:lpstr>Icon design</vt:lpstr>
      <vt:lpstr>Icons</vt:lpstr>
      <vt:lpstr>Icon forms</vt:lpstr>
      <vt:lpstr>Early icons</vt:lpstr>
      <vt:lpstr>Newer icons</vt:lpstr>
      <vt:lpstr>Simple flat 2D icons</vt:lpstr>
      <vt:lpstr>Activity</vt:lpstr>
      <vt:lpstr>Basic edit icons on iPhone</vt:lpstr>
      <vt:lpstr>Research and design issues</vt:lpstr>
      <vt:lpstr>3. Multimedia</vt:lpstr>
      <vt:lpstr>BioBlast Multimedia Learning Environment</vt:lpstr>
      <vt:lpstr>Pros and cons</vt:lpstr>
      <vt:lpstr>Research and design issues</vt:lpstr>
      <vt:lpstr>4. Virtual reality</vt:lpstr>
      <vt:lpstr>Pros and cons</vt:lpstr>
      <vt:lpstr>Research and design issues</vt:lpstr>
      <vt:lpstr>Which is the most engaging game of Snake?</vt:lpstr>
      <vt:lpstr>5. Information visualization and dashboards</vt:lpstr>
      <vt:lpstr>Dashboards</vt:lpstr>
      <vt:lpstr>Which dashboard is best?</vt:lpstr>
      <vt:lpstr>Which dashboard is best?</vt:lpstr>
      <vt:lpstr>Research and design issues</vt:lpstr>
      <vt:lpstr>6. Web</vt:lpstr>
      <vt:lpstr>Usability versus attractive?</vt:lpstr>
      <vt:lpstr>In your face ads</vt:lpstr>
      <vt:lpstr>Research and design issues</vt:lpstr>
      <vt:lpstr>Activity</vt:lpstr>
      <vt:lpstr>7. Consumer electronics and appliances </vt:lpstr>
      <vt:lpstr>A toaster</vt:lpstr>
      <vt:lpstr>Research and design issues</vt:lpstr>
      <vt:lpstr>8. Mobile</vt:lpstr>
      <vt:lpstr>The advent of the iPhone app</vt:lpstr>
      <vt:lpstr>iBeer app</vt:lpstr>
      <vt:lpstr>QR codes and cell phones</vt:lpstr>
      <vt:lpstr>Mobile challenges</vt:lpstr>
      <vt:lpstr>Research and design issues</vt:lpstr>
      <vt:lpstr>9. Speech</vt:lpstr>
      <vt:lpstr>Have speech interfaces come of age?</vt:lpstr>
      <vt:lpstr>Get me a human operator!</vt:lpstr>
      <vt:lpstr>Format</vt:lpstr>
      <vt:lpstr>Research and design issues</vt:lpstr>
      <vt:lpstr>10. Pen</vt:lpstr>
      <vt:lpstr>Pros and cons</vt:lpstr>
      <vt:lpstr>11. Touch</vt:lpstr>
      <vt:lpstr>Research and design issues</vt:lpstr>
      <vt:lpstr>Research and design issues</vt:lpstr>
      <vt:lpstr>12. Air-based gestures </vt:lpstr>
      <vt:lpstr>Home entertainment</vt:lpstr>
      <vt:lpstr>Gestures in the operating theatre</vt:lpstr>
      <vt:lpstr>Research and design issues</vt:lpstr>
      <vt:lpstr>13. Haptic</vt:lpstr>
      <vt:lpstr>Realtime vibrotactile feedback</vt:lpstr>
      <vt:lpstr>Research and design issues</vt:lpstr>
      <vt:lpstr>14. Multi-modal</vt:lpstr>
      <vt:lpstr>Research and design issues</vt:lpstr>
      <vt:lpstr>15. Shareable</vt:lpstr>
      <vt:lpstr>A smartboard</vt:lpstr>
      <vt:lpstr>DiamondTouch Tabletop</vt:lpstr>
      <vt:lpstr>Advantages</vt:lpstr>
      <vt:lpstr>Research and design issues</vt:lpstr>
      <vt:lpstr>16. Tangible</vt:lpstr>
      <vt:lpstr>Examples</vt:lpstr>
      <vt:lpstr>Benefits</vt:lpstr>
      <vt:lpstr>VoxBox</vt:lpstr>
      <vt:lpstr>Research and design issues</vt:lpstr>
      <vt:lpstr>17. Augmented and mixed reality</vt:lpstr>
      <vt:lpstr>Examples</vt:lpstr>
      <vt:lpstr>An augmented map</vt:lpstr>
      <vt:lpstr>Top Gear James May in AR</vt:lpstr>
      <vt:lpstr>Research and design issues</vt:lpstr>
      <vt:lpstr>18.Wearables</vt:lpstr>
      <vt:lpstr>Google Glass: short-lived</vt:lpstr>
      <vt:lpstr>Research and design issues</vt:lpstr>
      <vt:lpstr>19. Robots and drones</vt:lpstr>
      <vt:lpstr>Advantages</vt:lpstr>
      <vt:lpstr>Drones</vt:lpstr>
      <vt:lpstr>Drone in vineyard</vt:lpstr>
      <vt:lpstr>Research and design issues</vt:lpstr>
      <vt:lpstr>20. Brain-computer interfaces</vt:lpstr>
      <vt:lpstr>Brainball game</vt:lpstr>
      <vt:lpstr>Which interface?</vt:lpstr>
      <vt:lpstr>Which interface?</vt:lpstr>
      <vt:lpstr>Summary</vt:lpstr>
    </vt:vector>
  </TitlesOfParts>
  <Company>John Wiley and Sons,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JOSH</cp:lastModifiedBy>
  <cp:revision>48</cp:revision>
  <dcterms:created xsi:type="dcterms:W3CDTF">2015-01-06T09:40:09Z</dcterms:created>
  <dcterms:modified xsi:type="dcterms:W3CDTF">2015-03-09T22:43:23Z</dcterms:modified>
</cp:coreProperties>
</file>